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7" r:id="rId7"/>
    <p:sldId id="263" r:id="rId8"/>
    <p:sldId id="284" r:id="rId9"/>
    <p:sldId id="266" r:id="rId10"/>
    <p:sldId id="265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94595"/>
  </p:normalViewPr>
  <p:slideViewPr>
    <p:cSldViewPr snapToGrid="0" snapToObjects="1">
      <p:cViewPr varScale="1">
        <p:scale>
          <a:sx n="115" d="100"/>
          <a:sy n="115" d="100"/>
        </p:scale>
        <p:origin x="3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EA9D7-A2EF-8049-ADCE-406589960FF6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0B1EF-CC76-2443-A398-856289B6E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3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723-9EF3-714E-A037-4179441288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Identification of text</a:t>
            </a:r>
          </a:p>
          <a:p>
            <a:r>
              <a:rPr lang="en-US" dirty="0"/>
              <a:t>Detection of language</a:t>
            </a:r>
          </a:p>
          <a:p>
            <a:r>
              <a:rPr lang="en-US" dirty="0"/>
              <a:t>Translation</a:t>
            </a:r>
            <a:r>
              <a:rPr lang="en-US" baseline="0" dirty="0"/>
              <a:t> of language</a:t>
            </a:r>
          </a:p>
          <a:p>
            <a:r>
              <a:rPr lang="en-US" baseline="0" dirty="0"/>
              <a:t>Regeneration of translated text image!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723-9EF3-714E-A037-4179441288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4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723-9EF3-714E-A037-4179441288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723-9EF3-714E-A037-4179441288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2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aseline="0" dirty="0"/>
              <a:t>Transformation via parameterization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Adding nonlinearity to each transformation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Probabilistic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723-9EF3-714E-A037-4179441288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AE21-BCA6-4D48-9A68-01ABD4627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64FD8-FA75-6C4D-9F9E-54888D723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E42F9-E358-3C40-AA11-D5131F18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33941-100C-CE4B-BB77-796875CD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5429A-60B9-C448-9E63-169D11F1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3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2A8B-B090-414D-B926-8CC19C87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B497-4C1C-B34D-A661-A0785B2F2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7DA1-CB96-A344-9EA8-C61CDEEA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2E143-DFA2-9E44-8DA6-CA496BDD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7F3B-A004-4D41-9BDA-86BCB9F3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ACDFD-4B95-8948-90EA-0F36D270A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EA14E-A866-304A-90F3-9E70AED14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70E22-C2C2-1642-9D9A-49DA0B34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5D6D1-6155-EE4A-92EB-501CC263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546FB-9E75-D048-97F4-6ED753F2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048C-4F23-E940-A258-3EA4BA63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259E6-9D91-EB4F-9C14-AC135796E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CF06D-FB97-9B44-BD74-F8FE7C20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6B5D0-40B1-6B48-BD3F-2482B3DF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EF73-8109-5340-9730-62A11473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4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2468-7E04-9C49-955D-6BFFE45A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3F72E-4003-AA42-B293-69549363A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63331-A0E9-584D-85E9-89DA7505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1DB1C-2EC4-5A47-95D5-9FB79CA1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63BBC-7E1F-4342-9E24-D32E487D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0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B39D-9CEC-5440-8A19-DCEF98E91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BB7B0-2104-074D-AB02-3ECA20110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0E8B0-DF58-8D4B-90F1-A8C80CEB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4D8A5-9848-A54A-B7E4-92EF18F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9A5E1-5604-2E43-A322-4DB1BFA9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D91BD-3D95-5B4C-B240-53F5A97B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8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C199-41E2-184A-9465-DCC8BF40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B8E3B-6EF9-0B4F-9C97-1E240FCD3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4E744-1DCF-B544-B593-7E7791E65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B858D-0131-1048-9F57-64E1871DC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0E9B0-B79B-A644-875E-88F484B94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0C625-DD8E-F247-98CF-0ECB1170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F6090-BE8B-8848-8447-6A627BAA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4C32E-3C34-814A-9ACC-EAF3F98F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1C69-B589-8441-A8A4-057728CB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F4D7F-0707-9A4A-A42F-7CB9289A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0CB3E-D764-A347-AC98-5AB31693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BDD77-8D31-9446-B5B0-5228EB07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7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90A41-3287-044E-AE66-29955084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2AD5A-C3C7-5E49-B1CA-3D56D550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3D477-8C25-D04E-A328-217291D3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7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5EB4-D5A1-8E48-95CD-518067E4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476D-72FC-924D-A68E-15714EEB3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307D4-951A-5E48-A810-3652C448A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954A6-61AE-7548-9DC1-65171425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2D654-3822-FA48-B405-0FCC9374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61301-0371-8C40-B838-C04FB8B9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6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F3FF-420B-9747-B74D-B2206001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174A6-6005-F840-8A97-D33DF476E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8070-24A2-3D45-992E-6E482F9B3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AFD1-BA94-3C42-80F2-CF6179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B961-E398-3F4A-B3C8-F6691EFD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BD709-9EB6-1B44-8198-1C5E6C32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15430-D9DF-954B-AC35-A643288E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E1165-ACCD-FA4B-825F-4B0982CE3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C908D-3AAD-D54E-86C1-11E0818A1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F14B-21AB-9948-84AD-A38A22C8FA6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4DA06-CE2E-F945-AFFA-493852DF6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BCBB6-70DC-124F-AE96-E25357FC8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C1D5-04CD-3A4F-8CDC-F9D40F48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.png"/><Relationship Id="rId7" Type="http://schemas.openxmlformats.org/officeDocument/2006/relationships/image" Target="../media/image230.png"/><Relationship Id="rId12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0.png"/><Relationship Id="rId5" Type="http://schemas.openxmlformats.org/officeDocument/2006/relationships/image" Target="../media/image280.png"/><Relationship Id="rId10" Type="http://schemas.openxmlformats.org/officeDocument/2006/relationships/image" Target="../media/image260.png"/><Relationship Id="rId4" Type="http://schemas.openxmlformats.org/officeDocument/2006/relationships/image" Target="../media/image20.jpeg"/><Relationship Id="rId9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A93C8-F8C2-564B-B37A-CF6BB4F3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749" y="1093719"/>
            <a:ext cx="8068066" cy="45442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B0B969-417D-874A-A384-06A09166E1C5}"/>
              </a:ext>
            </a:extLst>
          </p:cNvPr>
          <p:cNvSpPr txBox="1">
            <a:spLocks/>
          </p:cNvSpPr>
          <p:nvPr/>
        </p:nvSpPr>
        <p:spPr>
          <a:xfrm>
            <a:off x="233468" y="62709"/>
            <a:ext cx="11131218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50"/>
                </a:solidFill>
              </a:rPr>
              <a:t>Machine learning and its application in bio-photonics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30B6C-BB7F-A241-82B3-E2A8562F234D}"/>
              </a:ext>
            </a:extLst>
          </p:cNvPr>
          <p:cNvSpPr txBox="1"/>
          <p:nvPr/>
        </p:nvSpPr>
        <p:spPr>
          <a:xfrm>
            <a:off x="9371636" y="6139031"/>
            <a:ext cx="182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Roopam K. Gupta</a:t>
            </a:r>
          </a:p>
        </p:txBody>
      </p:sp>
    </p:spTree>
    <p:extLst>
      <p:ext uri="{BB962C8B-B14F-4D97-AF65-F5344CB8AC3E}">
        <p14:creationId xmlns:p14="http://schemas.microsoft.com/office/powerpoint/2010/main" val="281932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192" y="796694"/>
            <a:ext cx="203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Convolutional layer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6470" y="791122"/>
            <a:ext cx="14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Pooling </a:t>
            </a:r>
            <a:r>
              <a:rPr lang="en-US" b="1" dirty="0"/>
              <a:t>Layer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89933" y="5397995"/>
            <a:ext cx="843540" cy="404873"/>
            <a:chOff x="5708328" y="3994428"/>
            <a:chExt cx="843540" cy="404873"/>
          </a:xfrm>
        </p:grpSpPr>
        <p:grpSp>
          <p:nvGrpSpPr>
            <p:cNvPr id="7" name="Group 6"/>
            <p:cNvGrpSpPr/>
            <p:nvPr/>
          </p:nvGrpSpPr>
          <p:grpSpPr>
            <a:xfrm>
              <a:off x="5708328" y="3994428"/>
              <a:ext cx="843540" cy="404873"/>
              <a:chOff x="9920377" y="1541278"/>
              <a:chExt cx="780658" cy="37378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920377" y="1541278"/>
                <a:ext cx="780658" cy="373787"/>
              </a:xfrm>
              <a:prstGeom prst="rect">
                <a:avLst/>
              </a:prstGeom>
              <a:solidFill>
                <a:srgbClr val="7030A0">
                  <a:alpha val="2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0310706" y="1541278"/>
                <a:ext cx="0" cy="37378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920377" y="1728172"/>
                <a:ext cx="780658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flipV="1">
              <a:off x="6131119" y="3994428"/>
              <a:ext cx="420749" cy="2024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708328" y="4196865"/>
              <a:ext cx="42279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015436" y="4042781"/>
            <a:ext cx="199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 linearity Layer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9399017" y="2069582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9745006" y="2069582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9399017" y="2469692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0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9745005" y="2469692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grpSp>
        <p:nvGrpSpPr>
          <p:cNvPr id="202" name="Group 201"/>
          <p:cNvGrpSpPr/>
          <p:nvPr/>
        </p:nvGrpSpPr>
        <p:grpSpPr>
          <a:xfrm>
            <a:off x="7375558" y="1706909"/>
            <a:ext cx="1391332" cy="1586047"/>
            <a:chOff x="7479786" y="1109840"/>
            <a:chExt cx="1391332" cy="1586047"/>
          </a:xfrm>
        </p:grpSpPr>
        <p:sp>
          <p:nvSpPr>
            <p:cNvPr id="157" name="TextBox 156"/>
            <p:cNvSpPr txBox="1"/>
            <p:nvPr/>
          </p:nvSpPr>
          <p:spPr>
            <a:xfrm>
              <a:off x="7479786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25775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71764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519581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482560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7828549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174538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522355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482560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828549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174538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8522355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485334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831323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177312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525129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7370956" y="1708354"/>
            <a:ext cx="691032" cy="784160"/>
          </a:xfrm>
          <a:prstGeom prst="rect">
            <a:avLst/>
          </a:prstGeom>
          <a:solidFill>
            <a:srgbClr val="F8C145">
              <a:alpha val="42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/>
          <p:cNvGrpSpPr/>
          <p:nvPr/>
        </p:nvGrpSpPr>
        <p:grpSpPr>
          <a:xfrm>
            <a:off x="1539185" y="1708738"/>
            <a:ext cx="1391332" cy="1586047"/>
            <a:chOff x="1471800" y="1309895"/>
            <a:chExt cx="1391332" cy="1586047"/>
          </a:xfrm>
        </p:grpSpPr>
        <p:sp>
          <p:nvSpPr>
            <p:cNvPr id="173" name="TextBox 172"/>
            <p:cNvSpPr txBox="1"/>
            <p:nvPr/>
          </p:nvSpPr>
          <p:spPr>
            <a:xfrm>
              <a:off x="1471800" y="130989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817789" y="130989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163778" y="130989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511595" y="130989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474574" y="171167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20563" y="171167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166552" y="171167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514369" y="171167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474574" y="209405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820563" y="209405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166552" y="209405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2514369" y="2094055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477348" y="249583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823337" y="249583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169326" y="249583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517143" y="2495832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531111" y="1709677"/>
            <a:ext cx="865186" cy="824797"/>
            <a:chOff x="971244" y="944738"/>
            <a:chExt cx="884283" cy="824797"/>
          </a:xfrm>
        </p:grpSpPr>
        <p:sp>
          <p:nvSpPr>
            <p:cNvPr id="189" name="Rectangle 188"/>
            <p:cNvSpPr/>
            <p:nvPr/>
          </p:nvSpPr>
          <p:spPr>
            <a:xfrm>
              <a:off x="994690" y="944738"/>
              <a:ext cx="691032" cy="784160"/>
            </a:xfrm>
            <a:prstGeom prst="rect">
              <a:avLst/>
            </a:prstGeom>
            <a:solidFill>
              <a:srgbClr val="F8C145">
                <a:alpha val="42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987147" y="1124585"/>
              <a:ext cx="538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57937"/>
                  </a:solidFill>
                </a:rPr>
                <a:t>x1</a:t>
              </a:r>
              <a:endParaRPr lang="en-US" sz="2000" b="1" dirty="0">
                <a:solidFill>
                  <a:srgbClr val="E57937"/>
                </a:solidFill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1317260" y="1124584"/>
              <a:ext cx="538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E57937"/>
                  </a:solidFill>
                </a:rPr>
                <a:t>X0</a:t>
              </a:r>
              <a:endParaRPr lang="en-US" sz="2000" b="1" dirty="0">
                <a:solidFill>
                  <a:srgbClr val="E57937"/>
                </a:solidFill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71244" y="1492536"/>
              <a:ext cx="538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E57937"/>
                  </a:solidFill>
                </a:rPr>
                <a:t>X0</a:t>
              </a:r>
              <a:endParaRPr lang="en-US" sz="2000" b="1" dirty="0">
                <a:solidFill>
                  <a:srgbClr val="E57937"/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1305934" y="1492536"/>
              <a:ext cx="538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57937"/>
                  </a:solidFill>
                </a:rPr>
                <a:t>X1</a:t>
              </a:r>
              <a:endParaRPr lang="en-US" sz="2000" b="1" dirty="0">
                <a:solidFill>
                  <a:srgbClr val="E57937"/>
                </a:solidFill>
              </a:endParaRPr>
            </a:p>
          </p:txBody>
        </p:sp>
      </p:grpSp>
      <p:sp>
        <p:nvSpPr>
          <p:cNvPr id="195" name="TextBox 194"/>
          <p:cNvSpPr txBox="1"/>
          <p:nvPr/>
        </p:nvSpPr>
        <p:spPr>
          <a:xfrm>
            <a:off x="3565418" y="2088198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3911407" y="2088198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3565418" y="2488308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0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911406" y="2488308"/>
            <a:ext cx="3459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443319" y="3351265"/>
            <a:ext cx="1688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Parameterized Filter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167899" y="2925790"/>
            <a:ext cx="1589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Convolved features</a:t>
            </a:r>
          </a:p>
        </p:txBody>
      </p:sp>
      <p:grpSp>
        <p:nvGrpSpPr>
          <p:cNvPr id="203" name="Group 202"/>
          <p:cNvGrpSpPr/>
          <p:nvPr/>
        </p:nvGrpSpPr>
        <p:grpSpPr>
          <a:xfrm>
            <a:off x="3621331" y="4715053"/>
            <a:ext cx="1391332" cy="1586047"/>
            <a:chOff x="7479786" y="1109840"/>
            <a:chExt cx="1391332" cy="1586047"/>
          </a:xfrm>
        </p:grpSpPr>
        <p:sp>
          <p:nvSpPr>
            <p:cNvPr id="204" name="TextBox 203"/>
            <p:cNvSpPr txBox="1"/>
            <p:nvPr/>
          </p:nvSpPr>
          <p:spPr>
            <a:xfrm>
              <a:off x="7479786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825775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8171764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8519581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482560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7828549" y="1511617"/>
              <a:ext cx="45970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-1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174538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8522355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82560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28549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74538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8522355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791567" y="2295777"/>
              <a:ext cx="456935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-5</a:t>
              </a:r>
              <a:endParaRPr lang="en-US" sz="2000" b="1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485334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177312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8525129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7007969" y="4706190"/>
            <a:ext cx="1391332" cy="1586047"/>
            <a:chOff x="7479786" y="1109840"/>
            <a:chExt cx="1391332" cy="1586047"/>
          </a:xfrm>
        </p:grpSpPr>
        <p:sp>
          <p:nvSpPr>
            <p:cNvPr id="221" name="TextBox 220"/>
            <p:cNvSpPr txBox="1"/>
            <p:nvPr/>
          </p:nvSpPr>
          <p:spPr>
            <a:xfrm>
              <a:off x="7479786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7825775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8171764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8519581" y="110984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7482560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7828549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8174538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8522355" y="151161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7482560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7828549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8174538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8522355" y="1894000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7485334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7831323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177312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525129" y="2295777"/>
              <a:ext cx="345989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</a:t>
              </a:r>
            </a:p>
          </p:txBody>
        </p:sp>
      </p:grpSp>
      <p:sp>
        <p:nvSpPr>
          <p:cNvPr id="237" name="Rectangle 236"/>
          <p:cNvSpPr/>
          <p:nvPr/>
        </p:nvSpPr>
        <p:spPr>
          <a:xfrm>
            <a:off x="213908" y="208009"/>
            <a:ext cx="5405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What does a convolution block contains?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412649" y="3351265"/>
            <a:ext cx="1532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Max Pooling Filter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005675" y="2869802"/>
            <a:ext cx="1393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 </a:t>
            </a:r>
            <a:r>
              <a:rPr lang="en-US" sz="1400" b="1"/>
              <a:t>Pooled features</a:t>
            </a:r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46 L 0.05703 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0047 L 0.00026 0.117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11713 L 0.0569 0.1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569 0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9 0 L -2.5E-6 0.114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11458 L 0.05782 0.1145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155" grpId="0" animBg="1"/>
      <p:bldP spid="156" grpId="0" animBg="1"/>
      <p:bldP spid="58" grpId="0" animBg="1"/>
      <p:bldP spid="58" grpId="1" animBg="1"/>
      <p:bldP spid="58" grpId="2" animBg="1"/>
      <p:bldP spid="58" grpId="3" animBg="1"/>
      <p:bldP spid="195" grpId="0" animBg="1"/>
      <p:bldP spid="196" grpId="0" animBg="1"/>
      <p:bldP spid="197" grpId="0" animBg="1"/>
      <p:bldP spid="198" grpId="0" animBg="1"/>
      <p:bldP spid="200" grpId="0"/>
      <p:bldP spid="201" grpId="0"/>
      <p:bldP spid="98" grpId="0"/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roup 400"/>
          <p:cNvGrpSpPr/>
          <p:nvPr/>
        </p:nvGrpSpPr>
        <p:grpSpPr>
          <a:xfrm>
            <a:off x="6429917" y="3566490"/>
            <a:ext cx="5523396" cy="2905300"/>
            <a:chOff x="6429917" y="3566490"/>
            <a:chExt cx="5523396" cy="2905300"/>
          </a:xfrm>
        </p:grpSpPr>
        <p:grpSp>
          <p:nvGrpSpPr>
            <p:cNvPr id="400" name="Group 399"/>
            <p:cNvGrpSpPr/>
            <p:nvPr/>
          </p:nvGrpSpPr>
          <p:grpSpPr>
            <a:xfrm>
              <a:off x="6451702" y="3566490"/>
              <a:ext cx="5501611" cy="2905300"/>
              <a:chOff x="6451702" y="3566490"/>
              <a:chExt cx="5501611" cy="2905300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68"/>
              <a:stretch/>
            </p:blipFill>
            <p:spPr>
              <a:xfrm>
                <a:off x="10608579" y="3566490"/>
                <a:ext cx="561654" cy="2700042"/>
              </a:xfrm>
              <a:prstGeom prst="rect">
                <a:avLst/>
              </a:prstGeom>
            </p:spPr>
          </p:pic>
          <p:pic>
            <p:nvPicPr>
              <p:cNvPr id="296" name="Picture 29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1702" y="3856518"/>
                <a:ext cx="3833865" cy="2615272"/>
              </a:xfrm>
              <a:prstGeom prst="rect">
                <a:avLst/>
              </a:prstGeom>
            </p:spPr>
          </p:pic>
          <p:sp>
            <p:nvSpPr>
              <p:cNvPr id="297" name="TextBox 296"/>
              <p:cNvSpPr txBox="1"/>
              <p:nvPr/>
            </p:nvSpPr>
            <p:spPr>
              <a:xfrm>
                <a:off x="10979264" y="3961624"/>
                <a:ext cx="9740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Max Cost</a:t>
                </a:r>
              </a:p>
            </p:txBody>
          </p:sp>
          <p:grpSp>
            <p:nvGrpSpPr>
              <p:cNvPr id="340" name="Group 339"/>
              <p:cNvGrpSpPr/>
              <p:nvPr/>
            </p:nvGrpSpPr>
            <p:grpSpPr>
              <a:xfrm>
                <a:off x="7328049" y="3834718"/>
                <a:ext cx="2897632" cy="2082515"/>
                <a:chOff x="7393365" y="3851047"/>
                <a:chExt cx="2897632" cy="2082515"/>
              </a:xfrm>
            </p:grpSpPr>
            <p:cxnSp>
              <p:nvCxnSpPr>
                <p:cNvPr id="300" name="Straight Connector 299"/>
                <p:cNvCxnSpPr/>
                <p:nvPr/>
              </p:nvCxnSpPr>
              <p:spPr>
                <a:xfrm>
                  <a:off x="7415148" y="3856518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7567548" y="3878286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7719948" y="3883727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7872348" y="3872839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8024748" y="3861951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>
                  <a:off x="8177148" y="3883720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8329548" y="3889162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>
                  <a:off x="8481948" y="3910931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>
                  <a:off x="8634348" y="3900044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8786748" y="3889156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>
                  <a:off x="8939148" y="3878268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>
                  <a:off x="9091548" y="3900038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>
                  <a:off x="9243948" y="3889150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9396348" y="3861934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9548748" y="3851047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>
                  <a:off x="9701148" y="3889148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9853548" y="3878260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0005948" y="3883699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10158348" y="3872809"/>
                  <a:ext cx="0" cy="202263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7398076" y="4018439"/>
                  <a:ext cx="2887491" cy="1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>
                  <a:off x="7415148" y="41477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7420589" y="43001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7409702" y="44525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7398815" y="46049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7420585" y="47573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7409696" y="49097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7431468" y="50621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7404252" y="52145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7393365" y="53669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7398806" y="55193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7404249" y="56717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>
                  <a:off x="7409690" y="5824117"/>
                  <a:ext cx="2859529" cy="23123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8" name="TextBox 297"/>
              <p:cNvSpPr txBox="1"/>
              <p:nvPr/>
            </p:nvSpPr>
            <p:spPr>
              <a:xfrm>
                <a:off x="10979264" y="5839971"/>
                <a:ext cx="9406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Min Cost</a:t>
                </a:r>
              </a:p>
            </p:txBody>
          </p:sp>
          <p:grpSp>
            <p:nvGrpSpPr>
              <p:cNvPr id="371" name="Group 370"/>
              <p:cNvGrpSpPr/>
              <p:nvPr/>
            </p:nvGrpSpPr>
            <p:grpSpPr>
              <a:xfrm>
                <a:off x="6613070" y="5898946"/>
                <a:ext cx="3539818" cy="567374"/>
                <a:chOff x="6613070" y="5898946"/>
                <a:chExt cx="3539818" cy="567374"/>
              </a:xfrm>
            </p:grpSpPr>
            <p:cxnSp>
              <p:nvCxnSpPr>
                <p:cNvPr id="342" name="Straight Connector 341"/>
                <p:cNvCxnSpPr/>
                <p:nvPr/>
              </p:nvCxnSpPr>
              <p:spPr>
                <a:xfrm flipH="1">
                  <a:off x="6613070" y="5920723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 flipH="1">
                  <a:off x="6765470" y="5909834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flipH="1">
                  <a:off x="6917870" y="5898946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 flipH="1">
                  <a:off x="7070270" y="5904387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 flipH="1">
                  <a:off x="7222670" y="5909828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 flipH="1">
                  <a:off x="7375070" y="5931598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 flipH="1">
                  <a:off x="7527470" y="5937039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flipH="1">
                  <a:off x="7679870" y="5926152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 flipH="1">
                  <a:off x="7832270" y="5931593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 flipH="1">
                  <a:off x="7984670" y="5937034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8137070" y="5942473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>
                  <a:off x="8289470" y="5931586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 flipH="1">
                  <a:off x="8441870" y="5937028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8594270" y="5942469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 flipH="1">
                  <a:off x="8746670" y="5947911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 flipH="1">
                  <a:off x="8899070" y="5937024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9051470" y="5942465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 flipH="1">
                  <a:off x="9203870" y="5947906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 flipH="1">
                  <a:off x="9356270" y="5920689"/>
                  <a:ext cx="704095" cy="518409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613070" y="6439098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6716483" y="6362898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6836225" y="6286697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988625" y="6210495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7092038" y="6117966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7211780" y="6041763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7315193" y="5981890"/>
                  <a:ext cx="2837695" cy="0"/>
                </a:xfrm>
                <a:prstGeom prst="line">
                  <a:avLst/>
                </a:prstGeom>
                <a:ln>
                  <a:solidFill>
                    <a:schemeClr val="tx1">
                      <a:alpha val="2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4" name="Group 393"/>
            <p:cNvGrpSpPr/>
            <p:nvPr/>
          </p:nvGrpSpPr>
          <p:grpSpPr>
            <a:xfrm>
              <a:off x="6429917" y="3862301"/>
              <a:ext cx="809062" cy="2587694"/>
              <a:chOff x="6429917" y="3862301"/>
              <a:chExt cx="809062" cy="2587694"/>
            </a:xfrm>
          </p:grpSpPr>
          <p:cxnSp>
            <p:nvCxnSpPr>
              <p:cNvPr id="384" name="Straight Connector 383"/>
              <p:cNvCxnSpPr/>
              <p:nvPr/>
            </p:nvCxnSpPr>
            <p:spPr>
              <a:xfrm flipV="1">
                <a:off x="6440810" y="44769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 flipV="1">
                <a:off x="6429922" y="46293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 flipV="1">
                <a:off x="6435363" y="47817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V="1">
                <a:off x="6457142" y="40197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6451702" y="4357619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6604102" y="4281414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6756502" y="4188884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6908902" y="4096352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7061302" y="4003821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7213702" y="3862301"/>
                <a:ext cx="0" cy="2092376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6451702" y="38673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V="1">
                <a:off x="6446256" y="41721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V="1">
                <a:off x="6451697" y="43245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V="1">
                <a:off x="6457133" y="49341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V="1">
                <a:off x="6429917" y="50865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V="1">
                <a:off x="6451687" y="52389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V="1">
                <a:off x="6457128" y="53913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V="1">
                <a:off x="6446241" y="55437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V="1">
                <a:off x="6468011" y="56961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6440794" y="5848570"/>
                <a:ext cx="770968" cy="499183"/>
              </a:xfrm>
              <a:prstGeom prst="line">
                <a:avLst/>
              </a:prstGeom>
              <a:ln>
                <a:solidFill>
                  <a:schemeClr val="tx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" y="508050"/>
            <a:ext cx="3429208" cy="34292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1069" y="106587"/>
            <a:ext cx="10515600" cy="78377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Training a neural network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5419259" y="666239"/>
            <a:ext cx="4986068" cy="2229108"/>
            <a:chOff x="3588589" y="721126"/>
            <a:chExt cx="4986068" cy="2229108"/>
          </a:xfrm>
        </p:grpSpPr>
        <p:sp>
          <p:nvSpPr>
            <p:cNvPr id="117" name="Rectangle 116"/>
            <p:cNvSpPr/>
            <p:nvPr/>
          </p:nvSpPr>
          <p:spPr>
            <a:xfrm>
              <a:off x="3588589" y="721126"/>
              <a:ext cx="4986068" cy="2229108"/>
            </a:xfrm>
            <a:prstGeom prst="rect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786414" y="890359"/>
              <a:ext cx="4651086" cy="1880898"/>
              <a:chOff x="1607539" y="1431133"/>
              <a:chExt cx="8734928" cy="3532403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607542" y="2082410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607541" y="2595755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607540" y="3109100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607540" y="3619223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607539" y="4129346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35222" y="1479259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535221" y="1992604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35220" y="2505949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535220" y="3016072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35219" y="3526195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535220" y="4036318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535219" y="4546441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446862" y="1431133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446861" y="1944478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446860" y="2457823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446860" y="2967946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446859" y="3478069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446860" y="3988192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446859" y="4498315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9925372" y="2201151"/>
                <a:ext cx="417095" cy="4170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925371" y="3787669"/>
                <a:ext cx="417095" cy="4170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2024637" y="1687807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2024637" y="2201152"/>
                <a:ext cx="2510584" cy="8980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024637" y="2290958"/>
                <a:ext cx="2510583" cy="423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024637" y="2290958"/>
                <a:ext cx="2510583" cy="9336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024637" y="2290958"/>
                <a:ext cx="2510582" cy="14437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024637" y="2290958"/>
                <a:ext cx="2510583" cy="19539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024637" y="2290958"/>
                <a:ext cx="2510582" cy="246403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2024636" y="1687807"/>
                <a:ext cx="2510586" cy="11164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2024636" y="2201152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056711" y="2714497"/>
                <a:ext cx="2478509" cy="8980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056711" y="2804303"/>
                <a:ext cx="2478509" cy="42031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24636" y="2804303"/>
                <a:ext cx="2510583" cy="930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024636" y="2804303"/>
                <a:ext cx="2478507" cy="14004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056708" y="2804303"/>
                <a:ext cx="2478511" cy="1950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024635" y="1687807"/>
                <a:ext cx="2478507" cy="1629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056706" y="2201152"/>
                <a:ext cx="2478515" cy="11164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56704" y="2714497"/>
                <a:ext cx="2478516" cy="6031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2024635" y="3224620"/>
                <a:ext cx="2510585" cy="930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056704" y="3317648"/>
                <a:ext cx="2478515" cy="4170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024635" y="3317648"/>
                <a:ext cx="2510585" cy="9272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024635" y="3317648"/>
                <a:ext cx="2510584" cy="1437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2024635" y="1687807"/>
                <a:ext cx="2510587" cy="213996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024635" y="2201152"/>
                <a:ext cx="2510586" cy="1626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2024635" y="2714497"/>
                <a:ext cx="2510585" cy="111327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2024635" y="3734743"/>
                <a:ext cx="2510584" cy="93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056704" y="3827771"/>
                <a:ext cx="2478515" cy="9272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2024635" y="3224620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2024634" y="1687807"/>
                <a:ext cx="2510588" cy="2650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024634" y="2201152"/>
                <a:ext cx="2510587" cy="21367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2024634" y="2714497"/>
                <a:ext cx="2510586" cy="16233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2056701" y="3224620"/>
                <a:ext cx="2478519" cy="1113274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2056698" y="3734743"/>
                <a:ext cx="2478521" cy="60315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2056695" y="4244866"/>
                <a:ext cx="2478525" cy="9302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056695" y="4337894"/>
                <a:ext cx="2478524" cy="41709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952319" y="1599576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4952319" y="2112921"/>
                <a:ext cx="2510584" cy="8980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2319" y="2202727"/>
                <a:ext cx="2510583" cy="423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952319" y="2202727"/>
                <a:ext cx="2510583" cy="9336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952319" y="2202727"/>
                <a:ext cx="2510582" cy="14437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952319" y="2202727"/>
                <a:ext cx="2510583" cy="19539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4952319" y="2202727"/>
                <a:ext cx="2510582" cy="246403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4952318" y="1599576"/>
                <a:ext cx="2510586" cy="11164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4952318" y="2112921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4984393" y="2626266"/>
                <a:ext cx="2478509" cy="8980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984393" y="2716072"/>
                <a:ext cx="2478509" cy="42031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4952318" y="2716072"/>
                <a:ext cx="2510583" cy="930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4952318" y="2716072"/>
                <a:ext cx="2478507" cy="14004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4984390" y="2716072"/>
                <a:ext cx="2478511" cy="1950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4952317" y="1599576"/>
                <a:ext cx="2478507" cy="1629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4984388" y="2112921"/>
                <a:ext cx="2478515" cy="11164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4984386" y="2626266"/>
                <a:ext cx="2478516" cy="6031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4952317" y="3136389"/>
                <a:ext cx="2510585" cy="930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4984386" y="3229417"/>
                <a:ext cx="2478515" cy="4170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952317" y="3229417"/>
                <a:ext cx="2510585" cy="9272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4952317" y="3229417"/>
                <a:ext cx="2510584" cy="1437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4952317" y="1599576"/>
                <a:ext cx="2510587" cy="213996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4952317" y="2112921"/>
                <a:ext cx="2510586" cy="1626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4952317" y="2626266"/>
                <a:ext cx="2510585" cy="111327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4952317" y="3646512"/>
                <a:ext cx="2510584" cy="93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984386" y="3739540"/>
                <a:ext cx="2478515" cy="9272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4952317" y="3136389"/>
                <a:ext cx="2510585" cy="6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952316" y="1599576"/>
                <a:ext cx="2510588" cy="2650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4952316" y="2112921"/>
                <a:ext cx="2510587" cy="21367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4952316" y="2626266"/>
                <a:ext cx="2510586" cy="16233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4984383" y="3136389"/>
                <a:ext cx="2478519" cy="1113274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4984380" y="3646512"/>
                <a:ext cx="2478521" cy="60315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4984377" y="4156635"/>
                <a:ext cx="2478525" cy="9302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984377" y="4249663"/>
                <a:ext cx="2478524" cy="41709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952317" y="1639681"/>
                <a:ext cx="2494545" cy="481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952317" y="1687807"/>
                <a:ext cx="2478507" cy="19587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968348" y="1687807"/>
                <a:ext cx="2478513" cy="4652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952317" y="1687807"/>
                <a:ext cx="2494543" cy="97856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4952314" y="4706863"/>
                <a:ext cx="2494545" cy="481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4952314" y="3686617"/>
                <a:ext cx="2494545" cy="10683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4968348" y="2153026"/>
                <a:ext cx="2478513" cy="26019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4952314" y="3176494"/>
                <a:ext cx="2494546" cy="15784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7863957" y="1639681"/>
                <a:ext cx="2061415" cy="7700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7863957" y="1639681"/>
                <a:ext cx="2061414" cy="23565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7863956" y="2153026"/>
                <a:ext cx="2061416" cy="2566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7863956" y="2153026"/>
                <a:ext cx="2061415" cy="184319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7863955" y="2409699"/>
                <a:ext cx="2061417" cy="256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7863955" y="2666371"/>
                <a:ext cx="2061416" cy="132984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7863955" y="2409699"/>
                <a:ext cx="2061417" cy="7667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7863955" y="3176494"/>
                <a:ext cx="2061416" cy="8197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7863954" y="3686617"/>
                <a:ext cx="2061417" cy="309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7863954" y="2409699"/>
                <a:ext cx="2061418" cy="12769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7863955" y="2409699"/>
                <a:ext cx="2061417" cy="1787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7863955" y="3996217"/>
                <a:ext cx="2061416" cy="20052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7863954" y="2409699"/>
                <a:ext cx="2061418" cy="229716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7863954" y="3996217"/>
                <a:ext cx="2061417" cy="71064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Right Arrow 115"/>
          <p:cNvSpPr/>
          <p:nvPr/>
        </p:nvSpPr>
        <p:spPr>
          <a:xfrm>
            <a:off x="4125028" y="1566666"/>
            <a:ext cx="1267517" cy="618408"/>
          </a:xfrm>
          <a:prstGeom prst="rightArrow">
            <a:avLst>
              <a:gd name="adj1" fmla="val 50000"/>
              <a:gd name="adj2" fmla="val 41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123" name="Right Arrow 122"/>
          <p:cNvSpPr/>
          <p:nvPr/>
        </p:nvSpPr>
        <p:spPr>
          <a:xfrm>
            <a:off x="10415108" y="1481245"/>
            <a:ext cx="1267517" cy="618408"/>
          </a:xfrm>
          <a:prstGeom prst="rightArrow">
            <a:avLst>
              <a:gd name="adj1" fmla="val 50000"/>
              <a:gd name="adj2" fmla="val 41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</a:t>
            </a:r>
          </a:p>
        </p:txBody>
      </p:sp>
      <p:cxnSp>
        <p:nvCxnSpPr>
          <p:cNvPr id="125" name="Curved Connector 124"/>
          <p:cNvCxnSpPr>
            <a:stCxn id="123" idx="3"/>
          </p:cNvCxnSpPr>
          <p:nvPr/>
        </p:nvCxnSpPr>
        <p:spPr>
          <a:xfrm flipH="1">
            <a:off x="9480324" y="1790449"/>
            <a:ext cx="2202301" cy="660282"/>
          </a:xfrm>
          <a:prstGeom prst="curvedConnector3">
            <a:avLst>
              <a:gd name="adj1" fmla="val -14297"/>
            </a:avLst>
          </a:prstGeom>
          <a:ln w="127000">
            <a:solidFill>
              <a:srgbClr val="FF0000">
                <a:alpha val="5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ircular Arrow 131"/>
          <p:cNvSpPr/>
          <p:nvPr/>
        </p:nvSpPr>
        <p:spPr>
          <a:xfrm rot="10800000">
            <a:off x="7835432" y="1727988"/>
            <a:ext cx="1851398" cy="1496858"/>
          </a:xfrm>
          <a:prstGeom prst="circularArrow">
            <a:avLst>
              <a:gd name="adj1" fmla="val 5771"/>
              <a:gd name="adj2" fmla="val 1142319"/>
              <a:gd name="adj3" fmla="val 19325383"/>
              <a:gd name="adj4" fmla="val 10730465"/>
              <a:gd name="adj5" fmla="val 12500"/>
            </a:avLst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Circular Arrow 132"/>
          <p:cNvSpPr/>
          <p:nvPr/>
        </p:nvSpPr>
        <p:spPr>
          <a:xfrm rot="11840691">
            <a:off x="6464220" y="1851183"/>
            <a:ext cx="1840208" cy="1493359"/>
          </a:xfrm>
          <a:prstGeom prst="circularArrow">
            <a:avLst>
              <a:gd name="adj1" fmla="val 5771"/>
              <a:gd name="adj2" fmla="val 1142319"/>
              <a:gd name="adj3" fmla="val 19325383"/>
              <a:gd name="adj4" fmla="val 10495901"/>
              <a:gd name="adj5" fmla="val 12500"/>
            </a:avLst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195153" y="3997894"/>
            <a:ext cx="4666727" cy="978259"/>
            <a:chOff x="7299702" y="1483263"/>
            <a:chExt cx="4666727" cy="978259"/>
          </a:xfrm>
        </p:grpSpPr>
        <p:sp>
          <p:nvSpPr>
            <p:cNvPr id="137" name="TextBox 136"/>
            <p:cNvSpPr txBox="1"/>
            <p:nvPr/>
          </p:nvSpPr>
          <p:spPr>
            <a:xfrm>
              <a:off x="7299702" y="1483263"/>
              <a:ext cx="3263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Train the network by minimizing: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/>
                <p:cNvSpPr txBox="1"/>
                <p:nvPr/>
              </p:nvSpPr>
              <p:spPr>
                <a:xfrm>
                  <a:off x="7299702" y="1843661"/>
                  <a:ext cx="4666727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charset="0"/>
                          </a:rPr>
                          <m:t>𝑪𝒐𝒔𝒕</m:t>
                        </m:r>
                        <m:r>
                          <a:rPr lang="en-GB" b="1" i="1" smtClean="0">
                            <a:latin typeface="Cambria Math" charset="0"/>
                          </a:rPr>
                          <m:t>= 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mr-I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GB" b="1" i="0" smtClean="0">
                                        <a:latin typeface="Cambria Math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1" i="1" smtClean="0">
                                            <a:latin typeface="Cambria Math" charset="0"/>
                                          </a:rPr>
                                          <m:t>𝒐𝒖𝒕𝒑𝒖𝒕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            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𝒊𝒇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𝒕𝒂𝒓𝒈𝒆𝒕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=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GB" b="1" i="0" smtClean="0">
                                        <a:latin typeface="Cambria Math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1" i="1" smtClean="0"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  <m:r>
                                          <a:rPr lang="en-GB" b="1" i="1" smtClean="0">
                                            <a:latin typeface="Cambria Math" charset="0"/>
                                          </a:rPr>
                                          <m:t>−</m:t>
                                        </m:r>
                                        <m:r>
                                          <a:rPr lang="en-GB" b="1" i="1" smtClean="0">
                                            <a:latin typeface="Cambria Math" charset="0"/>
                                          </a:rPr>
                                          <m:t>𝒐𝒖𝒕𝒑𝒖𝒕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     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𝒊𝒇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𝒕𝒂𝒓𝒈𝒆𝒕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=</m:t>
                                </m:r>
                                <m:r>
                                  <a:rPr lang="en-GB" b="1" i="1" smtClean="0">
                                    <a:latin typeface="Cambria Math" charset="0"/>
                                  </a:rPr>
                                  <m:t>𝟎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9702" y="1843661"/>
                  <a:ext cx="4666727" cy="61786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96074" y="5145683"/>
                <a:ext cx="5324343" cy="9537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err="1"/>
                  <a:t>Backpropagate</a:t>
                </a:r>
                <a:r>
                  <a:rPr lang="en-US" dirty="0"/>
                  <a:t> the error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𝐶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to update the parameters</a:t>
                </a:r>
              </a:p>
              <a:p>
                <a:r>
                  <a:rPr lang="en-US" dirty="0"/>
                  <a:t>using stochastic gradient descent</a:t>
                </a: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74" y="5145683"/>
                <a:ext cx="5324343" cy="953723"/>
              </a:xfrm>
              <a:prstGeom prst="rect">
                <a:avLst/>
              </a:prstGeom>
              <a:blipFill>
                <a:blip r:embed="rId6"/>
                <a:stretch>
                  <a:fillRect l="-2375" r="-1425"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/>
              <p:cNvSpPr/>
              <p:nvPr/>
            </p:nvSpPr>
            <p:spPr>
              <a:xfrm>
                <a:off x="10430125" y="2503267"/>
                <a:ext cx="889539" cy="665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𝑒𝑛𝑑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Rectangle 1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125" y="2503267"/>
                <a:ext cx="889539" cy="6650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/>
              <p:cNvSpPr/>
              <p:nvPr/>
            </p:nvSpPr>
            <p:spPr>
              <a:xfrm>
                <a:off x="9041137" y="2886432"/>
                <a:ext cx="1109150" cy="665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𝑒𝑛𝑑</m:t>
                              </m:r>
                              <m:r>
                                <a:rPr lang="en-GB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Rectangle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137" y="2886432"/>
                <a:ext cx="1109150" cy="66505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/>
              <p:cNvSpPr/>
              <p:nvPr/>
            </p:nvSpPr>
            <p:spPr>
              <a:xfrm>
                <a:off x="7575181" y="3124366"/>
                <a:ext cx="1109150" cy="665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𝑒𝑛𝑑</m:t>
                              </m:r>
                              <m:r>
                                <a:rPr lang="en-GB" b="0" i="1" smtClean="0">
                                  <a:latin typeface="Cambria Math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Rectangle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181" y="3124366"/>
                <a:ext cx="1109150" cy="6650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6" name="Curved Connector 395"/>
          <p:cNvCxnSpPr/>
          <p:nvPr/>
        </p:nvCxnSpPr>
        <p:spPr>
          <a:xfrm rot="16200000" flipH="1">
            <a:off x="7256111" y="4679934"/>
            <a:ext cx="1373974" cy="576933"/>
          </a:xfrm>
          <a:prstGeom prst="curvedConnector3">
            <a:avLst/>
          </a:prstGeom>
          <a:ln w="1270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Oval 398"/>
          <p:cNvSpPr/>
          <p:nvPr/>
        </p:nvSpPr>
        <p:spPr>
          <a:xfrm>
            <a:off x="7308265" y="3916157"/>
            <a:ext cx="328910" cy="32891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extBox 403"/>
          <p:cNvSpPr txBox="1"/>
          <p:nvPr/>
        </p:nvSpPr>
        <p:spPr>
          <a:xfrm>
            <a:off x="6146893" y="5201971"/>
            <a:ext cx="172240" cy="283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C</a:t>
            </a:r>
          </a:p>
        </p:txBody>
      </p:sp>
      <p:cxnSp>
        <p:nvCxnSpPr>
          <p:cNvPr id="406" name="Straight Arrow Connector 405"/>
          <p:cNvCxnSpPr/>
          <p:nvPr/>
        </p:nvCxnSpPr>
        <p:spPr>
          <a:xfrm flipV="1">
            <a:off x="6332443" y="4538454"/>
            <a:ext cx="0" cy="1733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/>
          <p:cNvCxnSpPr/>
          <p:nvPr/>
        </p:nvCxnSpPr>
        <p:spPr>
          <a:xfrm>
            <a:off x="6451682" y="6514007"/>
            <a:ext cx="2904588" cy="32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TextBox 414"/>
              <p:cNvSpPr txBox="1"/>
              <p:nvPr/>
            </p:nvSpPr>
            <p:spPr>
              <a:xfrm>
                <a:off x="7537183" y="6523101"/>
                <a:ext cx="3061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charset="0"/>
                            </a:rPr>
                            <m:t>𝒘</m:t>
                          </m:r>
                        </m:e>
                        <m:sub>
                          <m:r>
                            <a:rPr lang="en-GB" b="1" i="1" smtClean="0">
                              <a:latin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15" name="TextBox 4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183" y="6523101"/>
                <a:ext cx="306109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1765" r="-588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6" name="TextBox 415"/>
              <p:cNvSpPr txBox="1"/>
              <p:nvPr/>
            </p:nvSpPr>
            <p:spPr>
              <a:xfrm>
                <a:off x="9960240" y="6194170"/>
                <a:ext cx="261003" cy="303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charset="0"/>
                            </a:rPr>
                            <m:t>𝒘</m:t>
                          </m:r>
                        </m:e>
                        <m:sub>
                          <m:r>
                            <a:rPr lang="en-GB" b="1" i="1" smtClean="0">
                              <a:latin typeface="Cambria Math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16" name="TextBox 4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40" y="6194170"/>
                <a:ext cx="261003" cy="303288"/>
              </a:xfrm>
              <a:prstGeom prst="rect">
                <a:avLst/>
              </a:prstGeom>
              <a:blipFill rotWithShape="0">
                <a:blip r:embed="rId11"/>
                <a:stretch>
                  <a:fillRect l="-20930" r="-27907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7" name="Straight Arrow Connector 416"/>
          <p:cNvCxnSpPr/>
          <p:nvPr/>
        </p:nvCxnSpPr>
        <p:spPr>
          <a:xfrm flipV="1">
            <a:off x="9550234" y="5892729"/>
            <a:ext cx="855093" cy="5759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3" name="Group 402"/>
          <p:cNvGrpSpPr/>
          <p:nvPr/>
        </p:nvGrpSpPr>
        <p:grpSpPr>
          <a:xfrm>
            <a:off x="7774364" y="3846473"/>
            <a:ext cx="1828801" cy="2318728"/>
            <a:chOff x="7774364" y="3846473"/>
            <a:chExt cx="1828801" cy="2318728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88" t="1980" r="3281" b="70772"/>
            <a:stretch/>
          </p:blipFill>
          <p:spPr>
            <a:xfrm>
              <a:off x="7774364" y="4188884"/>
              <a:ext cx="1828801" cy="1976317"/>
            </a:xfrm>
            <a:prstGeom prst="rect">
              <a:avLst/>
            </a:prstGeom>
          </p:spPr>
        </p:pic>
        <p:sp>
          <p:nvSpPr>
            <p:cNvPr id="402" name="TextBox 401"/>
            <p:cNvSpPr txBox="1"/>
            <p:nvPr/>
          </p:nvSpPr>
          <p:spPr>
            <a:xfrm>
              <a:off x="7805913" y="3846473"/>
              <a:ext cx="178055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Network Trained</a:t>
              </a: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540760" y="3465386"/>
            <a:ext cx="397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Inspired by the </a:t>
            </a:r>
            <a:r>
              <a:rPr lang="en-US"/>
              <a:t>animal learning methods</a:t>
            </a:r>
          </a:p>
        </p:txBody>
      </p:sp>
      <p:sp>
        <p:nvSpPr>
          <p:cNvPr id="119" name="Slide Number Placeholder 1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69 0.00069 0.00351 0.00185 0.00534 0.00231 C 0.01289 0.00347 0.02057 0.00185 0.02799 0.00463 C 0.03112 0.00578 0.03607 0.01412 0.03607 0.01412 C 0.03646 0.01666 0.03672 0.01921 0.03737 0.02129 C 0.03802 0.02314 0.03945 0.02407 0.0401 0.02615 C 0.04166 0.03194 0.0431 0.04305 0.04414 0.05 C 0.04453 0.05856 0.04544 0.06736 0.04544 0.07615 C 0.04544 0.08333 0.04127 0.09236 0.04414 0.09745 C 0.04752 0.1037 0.0539 0.09907 0.05885 0.1 C 0.06849 0.10555 0.05638 0.09861 0.06823 0.10463 C 0.06953 0.10532 0.07096 0.10578 0.07213 0.10694 C 0.075 0.10972 0.0776 0.11342 0.08021 0.11666 C 0.08151 0.11805 0.08307 0.11921 0.08424 0.12129 C 0.08515 0.12291 0.08581 0.125 0.08685 0.12615 C 0.08815 0.12731 0.08971 0.12731 0.09088 0.12847 C 0.09232 0.12963 0.09362 0.13171 0.09492 0.13333 C 0.09544 0.13564 0.0957 0.13819 0.09622 0.14027 C 0.097 0.14282 0.09883 0.14467 0.09896 0.14745 C 0.09935 0.15555 0.09831 0.16342 0.09765 0.17129 C 0.09726 0.17546 0.09427 0.19328 0.09362 0.19514 C 0.08919 0.20694 0.09206 0.20023 0.08424 0.21412 C 0.08333 0.21574 0.08255 0.21759 0.08151 0.21898 C 0.08021 0.2206 0.07877 0.22199 0.0776 0.22361 C 0.07656 0.225 0.07591 0.22731 0.07487 0.22847 C 0.07278 0.23055 0.06562 0.23264 0.06419 0.23333 C 0.05976 0.2324 0.05495 0.23356 0.05078 0.23078 C 0.04948 0.23009 0.05065 0.22523 0.04948 0.22361 C 0.04713 0.22083 0.04414 0.2206 0.0414 0.21898 C 0.03268 0.21389 0.0388 0.21666 0.02265 0.21412 C 0.01107 0.2074 0.01732 0.21435 0.01198 0.20231 C 0.0112 0.20046 0.01015 0.19907 0.00924 0.19745 C 0.00976 0.19189 0.00976 0.18611 0.01068 0.18078 C 0.01224 0.17129 0.01341 0.17477 0.01732 0.17129 C 0.01875 0.17014 0.01992 0.16782 0.02135 0.16666 C 0.02265 0.16551 0.02409 0.16527 0.02539 0.16412 C 0.02682 0.16296 0.02786 0.16064 0.02943 0.15949 C 0.03112 0.1581 0.03294 0.15787 0.03476 0.15694 C 0.03737 0.15555 0.04271 0.15231 0.04271 0.15231 C 0.05117 0.15301 0.06002 0.15023 0.06823 0.15463 C 0.07122 0.15625 0.07357 0.16898 0.07357 0.16898 C 0.07344 0.17106 0.07304 0.1912 0.07083 0.19745 C 0.07018 0.19953 0.06927 0.20115 0.06823 0.20231 C 0.06562 0.20439 0.06015 0.20694 0.06015 0.20694 C 0.05612 0.20625 0.05156 0.20856 0.04804 0.20463 C 0.0457 0.20185 0.04258 0.18981 0.04544 0.19027 L 0.05612 0.19282 C 0.05924 0.20926 0.05885 0.20208 0.05885 0.21412 " pathEditMode="relative" ptsTypes="AAAAAAAAAAAAAAAAAAAAAAAAAAAAAAAAAAAAAAAAAAAAAAAA">
                                      <p:cBhvr>
                                        <p:cTn id="81" dur="5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3" grpId="0" animBg="1"/>
      <p:bldP spid="132" grpId="0" animBg="1"/>
      <p:bldP spid="133" grpId="0" animBg="1"/>
      <p:bldP spid="139" grpId="0"/>
      <p:bldP spid="140" grpId="0"/>
      <p:bldP spid="141" grpId="0"/>
      <p:bldP spid="142" grpId="0"/>
      <p:bldP spid="399" grpId="0" animBg="1"/>
      <p:bldP spid="399" grpId="1" animBg="1"/>
      <p:bldP spid="404" grpId="0"/>
      <p:bldP spid="415" grpId="0"/>
      <p:bldP spid="4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"/>
          <a:stretch/>
        </p:blipFill>
        <p:spPr>
          <a:xfrm>
            <a:off x="1290577" y="1383930"/>
            <a:ext cx="9017000" cy="46252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34408" y="6531753"/>
            <a:ext cx="66575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O. </a:t>
            </a:r>
            <a:r>
              <a:rPr lang="en-US" sz="1100" i="1" dirty="0" err="1"/>
              <a:t>Russakovsky</a:t>
            </a:r>
            <a:r>
              <a:rPr lang="en-US" sz="1100" i="1" dirty="0"/>
              <a:t> et. Al. “</a:t>
            </a:r>
            <a:r>
              <a:rPr lang="en-US" sz="1100" i="1" dirty="0" err="1"/>
              <a:t>Imagenet</a:t>
            </a:r>
            <a:r>
              <a:rPr lang="en-US" sz="1100" i="1" dirty="0"/>
              <a:t> large scale visual recognition challenge” Int. J. </a:t>
            </a:r>
            <a:r>
              <a:rPr lang="en-US" sz="1100" i="1" dirty="0" err="1"/>
              <a:t>Comput</a:t>
            </a:r>
            <a:r>
              <a:rPr lang="en-US" sz="1100" i="1" dirty="0"/>
              <a:t>. Vis. 115,211-252 (2015).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3468" y="592673"/>
            <a:ext cx="11131218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50"/>
                </a:solidFill>
              </a:rPr>
              <a:t>Near human performance of Convolutional neural networks for classification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3468" y="62709"/>
            <a:ext cx="11131218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</a:rPr>
              <a:t>How is machine learning helpful?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1069" y="106587"/>
            <a:ext cx="10515600" cy="78377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Google translate overlaying English translation for a pack of milk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2168" y="6456584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Google tap to translate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217" y="176981"/>
            <a:ext cx="10515600" cy="78377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Self driving cars</a:t>
            </a:r>
          </a:p>
        </p:txBody>
      </p:sp>
      <p:pic>
        <p:nvPicPr>
          <p:cNvPr id="2" name="automated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177" y="709547"/>
            <a:ext cx="10133185" cy="56999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3468" y="62709"/>
            <a:ext cx="11131218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00B050"/>
                </a:solidFill>
              </a:rPr>
              <a:t>Self driving cars!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0734" y="6533712"/>
            <a:ext cx="39212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Reference: https://</a:t>
            </a:r>
            <a:r>
              <a:rPr lang="en-US" sz="1050" i="1" dirty="0" err="1"/>
              <a:t>www.youtube.com</a:t>
            </a:r>
            <a:r>
              <a:rPr lang="en-US" sz="1050" i="1" dirty="0"/>
              <a:t>/</a:t>
            </a:r>
            <a:r>
              <a:rPr lang="en-US" sz="1050" i="1" dirty="0" err="1"/>
              <a:t>watch?v</a:t>
            </a:r>
            <a:r>
              <a:rPr lang="en-US" sz="1050" i="1" dirty="0"/>
              <a:t>=0rc4RqYLtEU&amp;t=61s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19" y="6046754"/>
            <a:ext cx="1122590" cy="631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7" y="2233390"/>
            <a:ext cx="2199552" cy="2437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516" y="737937"/>
            <a:ext cx="11133221" cy="534202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69" y="2135017"/>
            <a:ext cx="2925240" cy="28677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509" y="906379"/>
            <a:ext cx="8128227" cy="492492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80" y="1642905"/>
            <a:ext cx="3451873" cy="34518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94358" y="1039091"/>
            <a:ext cx="4700336" cy="4652181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987" y="3221088"/>
            <a:ext cx="281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Artificial Intelligence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6950" y="3061063"/>
            <a:ext cx="2401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49334" y="3107231"/>
            <a:ext cx="226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Deep learning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8984" y="5038627"/>
            <a:ext cx="295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Machines could classify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without human intervention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9364" y="4969533"/>
            <a:ext cx="2745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Machines performed tasks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with near human precision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4597" y="5094777"/>
            <a:ext cx="245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Idea conceived in 1950s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3341" y="613495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1950s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9319" y="613495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1980s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0709" y="613495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2010s</a:t>
            </a:r>
          </a:p>
        </p:txBody>
      </p:sp>
      <p:sp>
        <p:nvSpPr>
          <p:cNvPr id="25" name="Oval 24"/>
          <p:cNvSpPr/>
          <p:nvPr/>
        </p:nvSpPr>
        <p:spPr>
          <a:xfrm>
            <a:off x="812303" y="5983706"/>
            <a:ext cx="182308" cy="1823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1439" y="5959643"/>
            <a:ext cx="182308" cy="1823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036639" y="5967664"/>
            <a:ext cx="182308" cy="1823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20842" y="143037"/>
            <a:ext cx="6545784" cy="529964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Artificial Intelligence </a:t>
            </a:r>
            <a:r>
              <a:rPr lang="en-US" sz="2800" b="1" dirty="0">
                <a:solidFill>
                  <a:srgbClr val="00B050"/>
                </a:solidFill>
              </a:rPr>
              <a:t>timeline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31" y="6086402"/>
            <a:ext cx="1196555" cy="4565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842" y="143037"/>
            <a:ext cx="6545784" cy="5299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Machine learning to Deep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99" y="2196863"/>
            <a:ext cx="1450915" cy="61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81" y="1913379"/>
            <a:ext cx="901700" cy="90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37" y="1760777"/>
            <a:ext cx="2550064" cy="10576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34112" y="1855088"/>
            <a:ext cx="1466970" cy="959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318169" y="198219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17793" y="2366423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Car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1054" y="286223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9699" y="2834664"/>
            <a:ext cx="190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9944" y="2825539"/>
            <a:ext cx="140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Classification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39434" y="282997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9675" y="1089108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Machine Learning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7729" y="3591841"/>
            <a:ext cx="177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Deep Learning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4" y="4751226"/>
            <a:ext cx="1450915" cy="6182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85561" y="537200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20" y="4198525"/>
            <a:ext cx="3794266" cy="119295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85867" y="5372002"/>
            <a:ext cx="35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 extraction </a:t>
            </a:r>
            <a:r>
              <a:rPr lang="en-US"/>
              <a:t>and Classification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921542" y="4405426"/>
            <a:ext cx="1466970" cy="959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226864" y="538031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04283" y="446804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03907" y="485227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Car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660755" y="2366423"/>
            <a:ext cx="10808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99675" y="2366423"/>
            <a:ext cx="8782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783367" y="2339330"/>
            <a:ext cx="8782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684530" y="5019598"/>
            <a:ext cx="10808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8393336" y="4885421"/>
            <a:ext cx="10808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80552" y="3011360"/>
            <a:ext cx="417095" cy="4306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395662" y="3941125"/>
            <a:ext cx="855840" cy="4306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1370203" y="2544939"/>
            <a:ext cx="417095" cy="4170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Oval 362"/>
          <p:cNvSpPr/>
          <p:nvPr/>
        </p:nvSpPr>
        <p:spPr>
          <a:xfrm>
            <a:off x="1370202" y="3058284"/>
            <a:ext cx="417095" cy="41709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1370201" y="3571629"/>
            <a:ext cx="417095" cy="4170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/>
        </p:nvSpPr>
        <p:spPr>
          <a:xfrm>
            <a:off x="1370201" y="4081752"/>
            <a:ext cx="417095" cy="4170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1370200" y="4591875"/>
            <a:ext cx="417095" cy="41709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4297883" y="1941788"/>
            <a:ext cx="417095" cy="4170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4297882" y="2455133"/>
            <a:ext cx="417095" cy="4170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4297881" y="2968478"/>
            <a:ext cx="417095" cy="41709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4297881" y="3478601"/>
            <a:ext cx="417095" cy="4170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4297880" y="3988724"/>
            <a:ext cx="417095" cy="41709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4297881" y="4498847"/>
            <a:ext cx="417095" cy="4170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4297880" y="5008970"/>
            <a:ext cx="417095" cy="41709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7209523" y="1893662"/>
            <a:ext cx="417095" cy="41709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7209522" y="2407007"/>
            <a:ext cx="417095" cy="4170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7209521" y="2920352"/>
            <a:ext cx="417095" cy="41709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7209521" y="3430475"/>
            <a:ext cx="417095" cy="4170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7209520" y="3940598"/>
            <a:ext cx="417095" cy="41709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7209521" y="4450721"/>
            <a:ext cx="417095" cy="4170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7209520" y="4960844"/>
            <a:ext cx="417095" cy="417095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Oval 387"/>
          <p:cNvSpPr/>
          <p:nvPr/>
        </p:nvSpPr>
        <p:spPr>
          <a:xfrm>
            <a:off x="9688033" y="2663680"/>
            <a:ext cx="417095" cy="417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9688032" y="4250198"/>
            <a:ext cx="417095" cy="41709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1" name="Straight Connector 390"/>
          <p:cNvCxnSpPr>
            <a:stCxn id="362" idx="6"/>
            <a:endCxn id="374" idx="2"/>
          </p:cNvCxnSpPr>
          <p:nvPr/>
        </p:nvCxnSpPr>
        <p:spPr>
          <a:xfrm flipV="1">
            <a:off x="1787298" y="2150336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>
            <a:stCxn id="362" idx="6"/>
            <a:endCxn id="375" idx="2"/>
          </p:cNvCxnSpPr>
          <p:nvPr/>
        </p:nvCxnSpPr>
        <p:spPr>
          <a:xfrm flipV="1">
            <a:off x="1787298" y="2663681"/>
            <a:ext cx="2510584" cy="898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362" idx="6"/>
            <a:endCxn id="376" idx="2"/>
          </p:cNvCxnSpPr>
          <p:nvPr/>
        </p:nvCxnSpPr>
        <p:spPr>
          <a:xfrm>
            <a:off x="1787298" y="2753487"/>
            <a:ext cx="2510583" cy="423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62" idx="6"/>
            <a:endCxn id="377" idx="2"/>
          </p:cNvCxnSpPr>
          <p:nvPr/>
        </p:nvCxnSpPr>
        <p:spPr>
          <a:xfrm>
            <a:off x="1787298" y="2753487"/>
            <a:ext cx="2510583" cy="933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stCxn id="362" idx="6"/>
            <a:endCxn id="378" idx="2"/>
          </p:cNvCxnSpPr>
          <p:nvPr/>
        </p:nvCxnSpPr>
        <p:spPr>
          <a:xfrm>
            <a:off x="1787298" y="2753487"/>
            <a:ext cx="2510582" cy="14437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stCxn id="362" idx="6"/>
            <a:endCxn id="379" idx="2"/>
          </p:cNvCxnSpPr>
          <p:nvPr/>
        </p:nvCxnSpPr>
        <p:spPr>
          <a:xfrm>
            <a:off x="1787298" y="2753487"/>
            <a:ext cx="2510583" cy="19539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>
            <a:stCxn id="362" idx="6"/>
            <a:endCxn id="380" idx="2"/>
          </p:cNvCxnSpPr>
          <p:nvPr/>
        </p:nvCxnSpPr>
        <p:spPr>
          <a:xfrm>
            <a:off x="1787298" y="2753487"/>
            <a:ext cx="2510582" cy="24640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>
            <a:stCxn id="363" idx="6"/>
            <a:endCxn id="374" idx="2"/>
          </p:cNvCxnSpPr>
          <p:nvPr/>
        </p:nvCxnSpPr>
        <p:spPr>
          <a:xfrm flipV="1">
            <a:off x="1787297" y="2150336"/>
            <a:ext cx="2510586" cy="111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/>
          <p:cNvCxnSpPr>
            <a:stCxn id="363" idx="6"/>
            <a:endCxn id="375" idx="2"/>
          </p:cNvCxnSpPr>
          <p:nvPr/>
        </p:nvCxnSpPr>
        <p:spPr>
          <a:xfrm flipV="1">
            <a:off x="1787297" y="2663681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>
            <a:endCxn id="376" idx="2"/>
          </p:cNvCxnSpPr>
          <p:nvPr/>
        </p:nvCxnSpPr>
        <p:spPr>
          <a:xfrm flipV="1">
            <a:off x="1819372" y="3177026"/>
            <a:ext cx="2478509" cy="898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>
            <a:endCxn id="377" idx="2"/>
          </p:cNvCxnSpPr>
          <p:nvPr/>
        </p:nvCxnSpPr>
        <p:spPr>
          <a:xfrm>
            <a:off x="1819372" y="3266832"/>
            <a:ext cx="2478509" cy="4203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363" idx="6"/>
            <a:endCxn id="378" idx="2"/>
          </p:cNvCxnSpPr>
          <p:nvPr/>
        </p:nvCxnSpPr>
        <p:spPr>
          <a:xfrm>
            <a:off x="1787297" y="3266832"/>
            <a:ext cx="2510583" cy="93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>
            <a:stCxn id="363" idx="6"/>
          </p:cNvCxnSpPr>
          <p:nvPr/>
        </p:nvCxnSpPr>
        <p:spPr>
          <a:xfrm>
            <a:off x="1787297" y="3266832"/>
            <a:ext cx="2478507" cy="1400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>
            <a:endCxn id="380" idx="2"/>
          </p:cNvCxnSpPr>
          <p:nvPr/>
        </p:nvCxnSpPr>
        <p:spPr>
          <a:xfrm>
            <a:off x="1819369" y="3266832"/>
            <a:ext cx="2478511" cy="1950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364" idx="6"/>
          </p:cNvCxnSpPr>
          <p:nvPr/>
        </p:nvCxnSpPr>
        <p:spPr>
          <a:xfrm flipV="1">
            <a:off x="1787296" y="2150336"/>
            <a:ext cx="2478507" cy="1629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endCxn id="375" idx="2"/>
          </p:cNvCxnSpPr>
          <p:nvPr/>
        </p:nvCxnSpPr>
        <p:spPr>
          <a:xfrm flipV="1">
            <a:off x="1819367" y="2663681"/>
            <a:ext cx="2478515" cy="111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>
            <a:endCxn id="376" idx="2"/>
          </p:cNvCxnSpPr>
          <p:nvPr/>
        </p:nvCxnSpPr>
        <p:spPr>
          <a:xfrm flipV="1">
            <a:off x="1819365" y="3177026"/>
            <a:ext cx="2478516" cy="6031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/>
          <p:cNvCxnSpPr>
            <a:stCxn id="364" idx="6"/>
            <a:endCxn id="377" idx="2"/>
          </p:cNvCxnSpPr>
          <p:nvPr/>
        </p:nvCxnSpPr>
        <p:spPr>
          <a:xfrm flipV="1">
            <a:off x="1787296" y="3687149"/>
            <a:ext cx="2510585" cy="93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>
            <a:endCxn id="378" idx="2"/>
          </p:cNvCxnSpPr>
          <p:nvPr/>
        </p:nvCxnSpPr>
        <p:spPr>
          <a:xfrm>
            <a:off x="1819365" y="3780177"/>
            <a:ext cx="2478515" cy="4170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>
            <a:stCxn id="364" idx="6"/>
            <a:endCxn id="379" idx="2"/>
          </p:cNvCxnSpPr>
          <p:nvPr/>
        </p:nvCxnSpPr>
        <p:spPr>
          <a:xfrm>
            <a:off x="1787296" y="3780177"/>
            <a:ext cx="2510585" cy="927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/>
          <p:cNvCxnSpPr>
            <a:stCxn id="364" idx="6"/>
            <a:endCxn id="380" idx="2"/>
          </p:cNvCxnSpPr>
          <p:nvPr/>
        </p:nvCxnSpPr>
        <p:spPr>
          <a:xfrm>
            <a:off x="1787296" y="3780177"/>
            <a:ext cx="2510584" cy="1437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/>
          <p:cNvCxnSpPr>
            <a:stCxn id="365" idx="6"/>
            <a:endCxn id="374" idx="2"/>
          </p:cNvCxnSpPr>
          <p:nvPr/>
        </p:nvCxnSpPr>
        <p:spPr>
          <a:xfrm flipV="1">
            <a:off x="1787296" y="2150336"/>
            <a:ext cx="2510587" cy="21399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/>
          <p:cNvCxnSpPr>
            <a:stCxn id="365" idx="6"/>
            <a:endCxn id="375" idx="2"/>
          </p:cNvCxnSpPr>
          <p:nvPr/>
        </p:nvCxnSpPr>
        <p:spPr>
          <a:xfrm flipV="1">
            <a:off x="1787296" y="2663681"/>
            <a:ext cx="2510586" cy="1626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>
            <a:stCxn id="365" idx="6"/>
            <a:endCxn id="376" idx="2"/>
          </p:cNvCxnSpPr>
          <p:nvPr/>
        </p:nvCxnSpPr>
        <p:spPr>
          <a:xfrm flipV="1">
            <a:off x="1787296" y="3177026"/>
            <a:ext cx="2510585" cy="11132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/>
          <p:cNvCxnSpPr>
            <a:stCxn id="365" idx="6"/>
            <a:endCxn id="378" idx="2"/>
          </p:cNvCxnSpPr>
          <p:nvPr/>
        </p:nvCxnSpPr>
        <p:spPr>
          <a:xfrm flipV="1">
            <a:off x="1787296" y="4197272"/>
            <a:ext cx="2510584" cy="93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/>
          <p:cNvCxnSpPr>
            <a:endCxn id="380" idx="2"/>
          </p:cNvCxnSpPr>
          <p:nvPr/>
        </p:nvCxnSpPr>
        <p:spPr>
          <a:xfrm>
            <a:off x="1819365" y="4290300"/>
            <a:ext cx="2478515" cy="927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/>
          <p:cNvCxnSpPr>
            <a:stCxn id="365" idx="6"/>
            <a:endCxn id="377" idx="2"/>
          </p:cNvCxnSpPr>
          <p:nvPr/>
        </p:nvCxnSpPr>
        <p:spPr>
          <a:xfrm flipV="1">
            <a:off x="1787296" y="3687149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>
            <a:stCxn id="366" idx="6"/>
            <a:endCxn id="374" idx="2"/>
          </p:cNvCxnSpPr>
          <p:nvPr/>
        </p:nvCxnSpPr>
        <p:spPr>
          <a:xfrm flipV="1">
            <a:off x="1787295" y="2150336"/>
            <a:ext cx="2510588" cy="2650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>
            <a:stCxn id="366" idx="6"/>
            <a:endCxn id="375" idx="2"/>
          </p:cNvCxnSpPr>
          <p:nvPr/>
        </p:nvCxnSpPr>
        <p:spPr>
          <a:xfrm flipV="1">
            <a:off x="1787295" y="2663681"/>
            <a:ext cx="2510587" cy="2136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>
            <a:stCxn id="366" idx="6"/>
            <a:endCxn id="376" idx="2"/>
          </p:cNvCxnSpPr>
          <p:nvPr/>
        </p:nvCxnSpPr>
        <p:spPr>
          <a:xfrm flipV="1">
            <a:off x="1787295" y="3177026"/>
            <a:ext cx="2510586" cy="1623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>
            <a:endCxn id="377" idx="2"/>
          </p:cNvCxnSpPr>
          <p:nvPr/>
        </p:nvCxnSpPr>
        <p:spPr>
          <a:xfrm flipV="1">
            <a:off x="1819362" y="3687149"/>
            <a:ext cx="2478519" cy="111327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/>
          <p:cNvCxnSpPr>
            <a:endCxn id="378" idx="2"/>
          </p:cNvCxnSpPr>
          <p:nvPr/>
        </p:nvCxnSpPr>
        <p:spPr>
          <a:xfrm flipV="1">
            <a:off x="1819359" y="4197272"/>
            <a:ext cx="2478521" cy="60315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/>
          <p:cNvCxnSpPr>
            <a:endCxn id="379" idx="2"/>
          </p:cNvCxnSpPr>
          <p:nvPr/>
        </p:nvCxnSpPr>
        <p:spPr>
          <a:xfrm flipV="1">
            <a:off x="1819356" y="4707395"/>
            <a:ext cx="2478525" cy="9302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>
            <a:endCxn id="380" idx="2"/>
          </p:cNvCxnSpPr>
          <p:nvPr/>
        </p:nvCxnSpPr>
        <p:spPr>
          <a:xfrm>
            <a:off x="1819356" y="4800423"/>
            <a:ext cx="2478524" cy="41709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 flipV="1">
            <a:off x="4714980" y="2062105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/>
          <p:cNvCxnSpPr/>
          <p:nvPr/>
        </p:nvCxnSpPr>
        <p:spPr>
          <a:xfrm flipV="1">
            <a:off x="4714980" y="2575450"/>
            <a:ext cx="2510584" cy="898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4714980" y="2665256"/>
            <a:ext cx="2510583" cy="423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/>
          <p:cNvCxnSpPr/>
          <p:nvPr/>
        </p:nvCxnSpPr>
        <p:spPr>
          <a:xfrm>
            <a:off x="4714980" y="2665256"/>
            <a:ext cx="2510583" cy="933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4714980" y="2665256"/>
            <a:ext cx="2510582" cy="14437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4714980" y="2665256"/>
            <a:ext cx="2510583" cy="19539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/>
          <p:nvPr/>
        </p:nvCxnSpPr>
        <p:spPr>
          <a:xfrm>
            <a:off x="4714980" y="2665256"/>
            <a:ext cx="2510582" cy="24640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 flipV="1">
            <a:off x="4714979" y="2062105"/>
            <a:ext cx="2510586" cy="111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/>
          <p:nvPr/>
        </p:nvCxnSpPr>
        <p:spPr>
          <a:xfrm flipV="1">
            <a:off x="4714979" y="2575450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 flipV="1">
            <a:off x="4747054" y="3088795"/>
            <a:ext cx="2478509" cy="898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/>
          <p:nvPr/>
        </p:nvCxnSpPr>
        <p:spPr>
          <a:xfrm>
            <a:off x="4747054" y="3178601"/>
            <a:ext cx="2478509" cy="4203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>
            <a:off x="4714979" y="3178601"/>
            <a:ext cx="2510583" cy="93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/>
          <p:nvPr/>
        </p:nvCxnSpPr>
        <p:spPr>
          <a:xfrm>
            <a:off x="4714979" y="3178601"/>
            <a:ext cx="2478507" cy="1400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>
            <a:off x="4747051" y="3178601"/>
            <a:ext cx="2478511" cy="1950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/>
          <p:cNvCxnSpPr/>
          <p:nvPr/>
        </p:nvCxnSpPr>
        <p:spPr>
          <a:xfrm flipV="1">
            <a:off x="4714978" y="2062105"/>
            <a:ext cx="2478507" cy="1629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 flipV="1">
            <a:off x="4747049" y="2575450"/>
            <a:ext cx="2478515" cy="111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 flipV="1">
            <a:off x="4747047" y="3088795"/>
            <a:ext cx="2478516" cy="6031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/>
          <p:cNvCxnSpPr/>
          <p:nvPr/>
        </p:nvCxnSpPr>
        <p:spPr>
          <a:xfrm flipV="1">
            <a:off x="4714978" y="3598918"/>
            <a:ext cx="2510585" cy="93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/>
          <p:nvPr/>
        </p:nvCxnSpPr>
        <p:spPr>
          <a:xfrm>
            <a:off x="4747047" y="3691946"/>
            <a:ext cx="2478515" cy="4170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/>
          <p:nvPr/>
        </p:nvCxnSpPr>
        <p:spPr>
          <a:xfrm>
            <a:off x="4714978" y="3691946"/>
            <a:ext cx="2510585" cy="927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/>
          <p:cNvCxnSpPr/>
          <p:nvPr/>
        </p:nvCxnSpPr>
        <p:spPr>
          <a:xfrm>
            <a:off x="4714978" y="3691946"/>
            <a:ext cx="2510584" cy="1437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/>
          <p:cNvCxnSpPr/>
          <p:nvPr/>
        </p:nvCxnSpPr>
        <p:spPr>
          <a:xfrm flipV="1">
            <a:off x="4714978" y="2062105"/>
            <a:ext cx="2510587" cy="21399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/>
          <p:cNvCxnSpPr/>
          <p:nvPr/>
        </p:nvCxnSpPr>
        <p:spPr>
          <a:xfrm flipV="1">
            <a:off x="4714978" y="2575450"/>
            <a:ext cx="2510586" cy="1626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/>
          <p:cNvCxnSpPr/>
          <p:nvPr/>
        </p:nvCxnSpPr>
        <p:spPr>
          <a:xfrm flipV="1">
            <a:off x="4714978" y="3088795"/>
            <a:ext cx="2510585" cy="11132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/>
          <p:cNvCxnSpPr/>
          <p:nvPr/>
        </p:nvCxnSpPr>
        <p:spPr>
          <a:xfrm flipV="1">
            <a:off x="4714978" y="4109041"/>
            <a:ext cx="2510584" cy="93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/>
          <p:cNvCxnSpPr/>
          <p:nvPr/>
        </p:nvCxnSpPr>
        <p:spPr>
          <a:xfrm>
            <a:off x="4747047" y="4202069"/>
            <a:ext cx="2478515" cy="927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/>
          <p:cNvCxnSpPr/>
          <p:nvPr/>
        </p:nvCxnSpPr>
        <p:spPr>
          <a:xfrm flipV="1">
            <a:off x="4714978" y="3598918"/>
            <a:ext cx="2510585" cy="60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>
          <a:xfrm flipV="1">
            <a:off x="4714977" y="2062105"/>
            <a:ext cx="2510588" cy="2650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 flipV="1">
            <a:off x="4714977" y="2575450"/>
            <a:ext cx="2510587" cy="2136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/>
          <p:cNvCxnSpPr/>
          <p:nvPr/>
        </p:nvCxnSpPr>
        <p:spPr>
          <a:xfrm flipV="1">
            <a:off x="4714977" y="3088795"/>
            <a:ext cx="2510586" cy="1623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Connector 528"/>
          <p:cNvCxnSpPr/>
          <p:nvPr/>
        </p:nvCxnSpPr>
        <p:spPr>
          <a:xfrm flipV="1">
            <a:off x="4747044" y="3598918"/>
            <a:ext cx="2478519" cy="111327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/>
          <p:cNvCxnSpPr/>
          <p:nvPr/>
        </p:nvCxnSpPr>
        <p:spPr>
          <a:xfrm flipV="1">
            <a:off x="4747041" y="4109041"/>
            <a:ext cx="2478521" cy="60315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/>
          <p:nvPr/>
        </p:nvCxnSpPr>
        <p:spPr>
          <a:xfrm flipV="1">
            <a:off x="4747038" y="4619164"/>
            <a:ext cx="2478525" cy="9302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/>
          <p:nvPr/>
        </p:nvCxnSpPr>
        <p:spPr>
          <a:xfrm>
            <a:off x="4747038" y="4712192"/>
            <a:ext cx="2478524" cy="41709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>
            <a:stCxn id="374" idx="6"/>
            <a:endCxn id="381" idx="2"/>
          </p:cNvCxnSpPr>
          <p:nvPr/>
        </p:nvCxnSpPr>
        <p:spPr>
          <a:xfrm flipV="1">
            <a:off x="4714978" y="2102210"/>
            <a:ext cx="2494545" cy="48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>
            <a:stCxn id="374" idx="6"/>
          </p:cNvCxnSpPr>
          <p:nvPr/>
        </p:nvCxnSpPr>
        <p:spPr>
          <a:xfrm>
            <a:off x="4714978" y="2150336"/>
            <a:ext cx="2478507" cy="19587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>
            <a:endCxn id="382" idx="2"/>
          </p:cNvCxnSpPr>
          <p:nvPr/>
        </p:nvCxnSpPr>
        <p:spPr>
          <a:xfrm>
            <a:off x="4731009" y="2150336"/>
            <a:ext cx="2478513" cy="4652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>
            <a:stCxn id="374" idx="6"/>
            <a:endCxn id="383" idx="2"/>
          </p:cNvCxnSpPr>
          <p:nvPr/>
        </p:nvCxnSpPr>
        <p:spPr>
          <a:xfrm>
            <a:off x="4714978" y="2150336"/>
            <a:ext cx="2494543" cy="9785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>
            <a:stCxn id="380" idx="6"/>
            <a:endCxn id="387" idx="2"/>
          </p:cNvCxnSpPr>
          <p:nvPr/>
        </p:nvCxnSpPr>
        <p:spPr>
          <a:xfrm flipV="1">
            <a:off x="4714975" y="5169392"/>
            <a:ext cx="2494545" cy="48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>
            <a:stCxn id="380" idx="6"/>
            <a:endCxn id="385" idx="2"/>
          </p:cNvCxnSpPr>
          <p:nvPr/>
        </p:nvCxnSpPr>
        <p:spPr>
          <a:xfrm flipV="1">
            <a:off x="4714975" y="4149146"/>
            <a:ext cx="2494545" cy="10683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>
            <a:endCxn id="382" idx="2"/>
          </p:cNvCxnSpPr>
          <p:nvPr/>
        </p:nvCxnSpPr>
        <p:spPr>
          <a:xfrm flipV="1">
            <a:off x="4731009" y="2615555"/>
            <a:ext cx="2478513" cy="2601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9" name="Straight Connector 558"/>
          <p:cNvCxnSpPr>
            <a:stCxn id="380" idx="6"/>
            <a:endCxn id="384" idx="2"/>
          </p:cNvCxnSpPr>
          <p:nvPr/>
        </p:nvCxnSpPr>
        <p:spPr>
          <a:xfrm flipV="1">
            <a:off x="4714975" y="3639023"/>
            <a:ext cx="2494546" cy="1578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>
            <a:stCxn id="381" idx="6"/>
            <a:endCxn id="388" idx="2"/>
          </p:cNvCxnSpPr>
          <p:nvPr/>
        </p:nvCxnSpPr>
        <p:spPr>
          <a:xfrm>
            <a:off x="7626618" y="2102210"/>
            <a:ext cx="2061415" cy="770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381" idx="6"/>
            <a:endCxn id="389" idx="2"/>
          </p:cNvCxnSpPr>
          <p:nvPr/>
        </p:nvCxnSpPr>
        <p:spPr>
          <a:xfrm>
            <a:off x="7626618" y="2102210"/>
            <a:ext cx="2061414" cy="235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382" idx="6"/>
            <a:endCxn id="388" idx="2"/>
          </p:cNvCxnSpPr>
          <p:nvPr/>
        </p:nvCxnSpPr>
        <p:spPr>
          <a:xfrm>
            <a:off x="7626617" y="2615555"/>
            <a:ext cx="2061416" cy="256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>
            <a:stCxn id="382" idx="6"/>
            <a:endCxn id="389" idx="2"/>
          </p:cNvCxnSpPr>
          <p:nvPr/>
        </p:nvCxnSpPr>
        <p:spPr>
          <a:xfrm>
            <a:off x="7626617" y="2615555"/>
            <a:ext cx="2061415" cy="1843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>
            <a:stCxn id="383" idx="6"/>
            <a:endCxn id="388" idx="2"/>
          </p:cNvCxnSpPr>
          <p:nvPr/>
        </p:nvCxnSpPr>
        <p:spPr>
          <a:xfrm flipV="1">
            <a:off x="7626616" y="2872228"/>
            <a:ext cx="2061417" cy="256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>
            <a:stCxn id="383" idx="6"/>
            <a:endCxn id="389" idx="2"/>
          </p:cNvCxnSpPr>
          <p:nvPr/>
        </p:nvCxnSpPr>
        <p:spPr>
          <a:xfrm>
            <a:off x="7626616" y="3128900"/>
            <a:ext cx="2061416" cy="13298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>
            <a:stCxn id="384" idx="6"/>
            <a:endCxn id="388" idx="2"/>
          </p:cNvCxnSpPr>
          <p:nvPr/>
        </p:nvCxnSpPr>
        <p:spPr>
          <a:xfrm flipV="1">
            <a:off x="7626616" y="2872228"/>
            <a:ext cx="2061417" cy="7667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>
            <a:stCxn id="384" idx="6"/>
            <a:endCxn id="389" idx="2"/>
          </p:cNvCxnSpPr>
          <p:nvPr/>
        </p:nvCxnSpPr>
        <p:spPr>
          <a:xfrm>
            <a:off x="7626616" y="3639023"/>
            <a:ext cx="2061416" cy="819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>
            <a:stCxn id="385" idx="6"/>
            <a:endCxn id="389" idx="2"/>
          </p:cNvCxnSpPr>
          <p:nvPr/>
        </p:nvCxnSpPr>
        <p:spPr>
          <a:xfrm>
            <a:off x="7626615" y="4149146"/>
            <a:ext cx="2061417" cy="3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>
            <a:stCxn id="385" idx="6"/>
            <a:endCxn id="388" idx="2"/>
          </p:cNvCxnSpPr>
          <p:nvPr/>
        </p:nvCxnSpPr>
        <p:spPr>
          <a:xfrm flipV="1">
            <a:off x="7626615" y="2872228"/>
            <a:ext cx="2061418" cy="1276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Connector 591"/>
          <p:cNvCxnSpPr>
            <a:stCxn id="386" idx="6"/>
            <a:endCxn id="388" idx="2"/>
          </p:cNvCxnSpPr>
          <p:nvPr/>
        </p:nvCxnSpPr>
        <p:spPr>
          <a:xfrm flipV="1">
            <a:off x="7626616" y="2872228"/>
            <a:ext cx="2061417" cy="17870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>
            <a:stCxn id="386" idx="6"/>
            <a:endCxn id="389" idx="2"/>
          </p:cNvCxnSpPr>
          <p:nvPr/>
        </p:nvCxnSpPr>
        <p:spPr>
          <a:xfrm flipV="1">
            <a:off x="7626616" y="4458746"/>
            <a:ext cx="2061416" cy="2005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>
            <a:stCxn id="387" idx="6"/>
            <a:endCxn id="388" idx="2"/>
          </p:cNvCxnSpPr>
          <p:nvPr/>
        </p:nvCxnSpPr>
        <p:spPr>
          <a:xfrm flipV="1">
            <a:off x="7626615" y="2872228"/>
            <a:ext cx="2061418" cy="22971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>
            <a:stCxn id="387" idx="6"/>
            <a:endCxn id="389" idx="2"/>
          </p:cNvCxnSpPr>
          <p:nvPr/>
        </p:nvCxnSpPr>
        <p:spPr>
          <a:xfrm flipV="1">
            <a:off x="7626615" y="4458746"/>
            <a:ext cx="2061417" cy="7106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6" name="TextBox 605"/>
              <p:cNvSpPr txBox="1"/>
              <p:nvPr/>
            </p:nvSpPr>
            <p:spPr>
              <a:xfrm>
                <a:off x="42584" y="3505397"/>
                <a:ext cx="1297927" cy="400110"/>
              </a:xfrm>
              <a:prstGeom prst="rect">
                <a:avLst/>
              </a:prstGeom>
              <a:solidFill>
                <a:schemeClr val="bg2">
                  <a:lumMod val="25000"/>
                  <a:alpha val="6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Input(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06" name="TextBox 6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4" y="3505397"/>
                <a:ext cx="1297927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2" name="Title 1"/>
          <p:cNvSpPr txBox="1">
            <a:spLocks/>
          </p:cNvSpPr>
          <p:nvPr/>
        </p:nvSpPr>
        <p:spPr>
          <a:xfrm>
            <a:off x="320840" y="242509"/>
            <a:ext cx="7139325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</a:rPr>
              <a:t>What’s a neural network and how does it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66629" y="2236174"/>
                <a:ext cx="1238159" cy="461665"/>
              </a:xfrm>
              <a:prstGeom prst="rect">
                <a:avLst/>
              </a:prstGeom>
              <a:solidFill>
                <a:schemeClr val="bg2">
                  <a:lumMod val="25000"/>
                  <a:alpha val="66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∗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629" y="2236174"/>
                <a:ext cx="123815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401188" y="1324991"/>
                <a:ext cx="2302105" cy="461665"/>
              </a:xfrm>
              <a:prstGeom prst="rect">
                <a:avLst/>
              </a:prstGeom>
              <a:solidFill>
                <a:schemeClr val="bg2">
                  <a:lumMod val="50000"/>
                  <a:alpha val="66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∗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188" y="1324991"/>
                <a:ext cx="2302105" cy="461665"/>
              </a:xfrm>
              <a:prstGeom prst="rect">
                <a:avLst/>
              </a:prstGeom>
              <a:blipFill>
                <a:blip r:embed="rId5"/>
                <a:stretch>
                  <a:fillRect b="-1282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6054906" y="3037951"/>
            <a:ext cx="2928646" cy="1052861"/>
          </a:xfrm>
          <a:prstGeom prst="rightArrow">
            <a:avLst/>
          </a:prstGeom>
          <a:solidFill>
            <a:schemeClr val="bg2">
              <a:lumMod val="25000"/>
              <a:alpha val="42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Iterate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48804" y="2397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355139" y="2756141"/>
            <a:ext cx="23882" cy="176576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599647" y="2756142"/>
            <a:ext cx="0" cy="1761826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9897706" y="3625264"/>
            <a:ext cx="5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P.D.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3980955" y="5576923"/>
            <a:ext cx="1037878" cy="496946"/>
            <a:chOff x="9920377" y="1541278"/>
            <a:chExt cx="780658" cy="373787"/>
          </a:xfrm>
        </p:grpSpPr>
        <p:sp>
          <p:nvSpPr>
            <p:cNvPr id="145" name="Rectangle 144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Curved Connector 145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9203184" y="1428610"/>
                <a:ext cx="1386790" cy="906210"/>
              </a:xfrm>
              <a:prstGeom prst="rect">
                <a:avLst/>
              </a:prstGeom>
              <a:solidFill>
                <a:schemeClr val="bg2">
                  <a:lumMod val="50000"/>
                  <a:alpha val="66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mr-IN" sz="2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s-IS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184" y="1428610"/>
                <a:ext cx="1386790" cy="9062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9312996" y="4945164"/>
                <a:ext cx="1297927" cy="400110"/>
              </a:xfrm>
              <a:prstGeom prst="rect">
                <a:avLst/>
              </a:prstGeom>
              <a:solidFill>
                <a:schemeClr val="bg2">
                  <a:lumMod val="25000"/>
                  <a:alpha val="6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Output(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996" y="4945164"/>
                <a:ext cx="1297927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4695" t="-7576" r="-375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CAAE0-313B-FE40-A9B6-CC1CCF231C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9" grpId="0" animBg="1"/>
      <p:bldP spid="606" grpId="0" animBg="1"/>
      <p:bldP spid="2" grpId="0" animBg="1"/>
      <p:bldP spid="122" grpId="0" animBg="1"/>
      <p:bldP spid="3" grpId="0" animBg="1"/>
      <p:bldP spid="15" grpId="0"/>
      <p:bldP spid="16" grpId="0"/>
      <p:bldP spid="137" grpId="0" animBg="1"/>
      <p:bldP spid="1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A9273E-D968-2D49-83E9-29838209F2C4}"/>
              </a:ext>
            </a:extLst>
          </p:cNvPr>
          <p:cNvSpPr txBox="1">
            <a:spLocks/>
          </p:cNvSpPr>
          <p:nvPr/>
        </p:nvSpPr>
        <p:spPr>
          <a:xfrm>
            <a:off x="320841" y="242509"/>
            <a:ext cx="6872644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</a:rPr>
              <a:t>Simply put</a:t>
            </a:r>
          </a:p>
        </p:txBody>
      </p:sp>
      <p:pic>
        <p:nvPicPr>
          <p:cNvPr id="6" name="DeepL_working">
            <a:hlinkClick r:id="" action="ppaction://media"/>
            <a:extLst>
              <a:ext uri="{FF2B5EF4-FFF2-40B4-BE49-F238E27FC236}">
                <a16:creationId xmlns:a16="http://schemas.microsoft.com/office/drawing/2014/main" id="{959FD8E3-2F6A-FA48-A538-416630330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0465" y="1008586"/>
            <a:ext cx="8927689" cy="50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2" y="1076125"/>
            <a:ext cx="7065264" cy="4657344"/>
          </a:xfrm>
          <a:prstGeom prst="rect">
            <a:avLst/>
          </a:prstGeom>
        </p:spPr>
      </p:pic>
      <p:grpSp>
        <p:nvGrpSpPr>
          <p:cNvPr id="637" name="Group 636"/>
          <p:cNvGrpSpPr/>
          <p:nvPr/>
        </p:nvGrpSpPr>
        <p:grpSpPr>
          <a:xfrm>
            <a:off x="9489728" y="2071777"/>
            <a:ext cx="528427" cy="253016"/>
            <a:chOff x="9920377" y="1541278"/>
            <a:chExt cx="780658" cy="373787"/>
          </a:xfrm>
        </p:grpSpPr>
        <p:sp>
          <p:nvSpPr>
            <p:cNvPr id="626" name="Rectangle 625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8" name="Curved Connector 627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>
              <a:stCxn id="626" idx="0"/>
              <a:endCxn id="626" idx="2"/>
            </p:cNvCxnSpPr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>
              <a:stCxn id="626" idx="1"/>
              <a:endCxn id="626" idx="3"/>
            </p:cNvCxnSpPr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/>
          <p:cNvGrpSpPr/>
          <p:nvPr/>
        </p:nvGrpSpPr>
        <p:grpSpPr>
          <a:xfrm>
            <a:off x="9489727" y="2678721"/>
            <a:ext cx="528427" cy="253016"/>
            <a:chOff x="9920377" y="1541278"/>
            <a:chExt cx="780658" cy="373787"/>
          </a:xfrm>
        </p:grpSpPr>
        <p:sp>
          <p:nvSpPr>
            <p:cNvPr id="640" name="Rectangle 639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1" name="Curved Connector 640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4" name="Group 643"/>
          <p:cNvGrpSpPr/>
          <p:nvPr/>
        </p:nvGrpSpPr>
        <p:grpSpPr>
          <a:xfrm>
            <a:off x="9489727" y="3275181"/>
            <a:ext cx="528427" cy="253016"/>
            <a:chOff x="9920377" y="1541278"/>
            <a:chExt cx="780658" cy="373787"/>
          </a:xfrm>
        </p:grpSpPr>
        <p:sp>
          <p:nvSpPr>
            <p:cNvPr id="645" name="Rectangle 644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6" name="Curved Connector 645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9" name="Group 648"/>
          <p:cNvGrpSpPr/>
          <p:nvPr/>
        </p:nvGrpSpPr>
        <p:grpSpPr>
          <a:xfrm>
            <a:off x="9486742" y="3932819"/>
            <a:ext cx="528427" cy="253016"/>
            <a:chOff x="9920377" y="1541278"/>
            <a:chExt cx="780658" cy="373787"/>
          </a:xfrm>
        </p:grpSpPr>
        <p:sp>
          <p:nvSpPr>
            <p:cNvPr id="650" name="Rectangle 649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1" name="Curved Connector 650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Straight Connector 651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Connector 652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4" name="Group 653"/>
          <p:cNvGrpSpPr/>
          <p:nvPr/>
        </p:nvGrpSpPr>
        <p:grpSpPr>
          <a:xfrm>
            <a:off x="9482901" y="4568423"/>
            <a:ext cx="528427" cy="253016"/>
            <a:chOff x="9920377" y="1541278"/>
            <a:chExt cx="780658" cy="373787"/>
          </a:xfrm>
        </p:grpSpPr>
        <p:sp>
          <p:nvSpPr>
            <p:cNvPr id="655" name="Rectangle 654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6" name="Curved Connector 655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Straight Connector 656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9" name="Group 658"/>
          <p:cNvGrpSpPr/>
          <p:nvPr/>
        </p:nvGrpSpPr>
        <p:grpSpPr>
          <a:xfrm>
            <a:off x="9482360" y="5186916"/>
            <a:ext cx="528427" cy="253016"/>
            <a:chOff x="9920377" y="1541278"/>
            <a:chExt cx="780658" cy="373787"/>
          </a:xfrm>
        </p:grpSpPr>
        <p:sp>
          <p:nvSpPr>
            <p:cNvPr id="660" name="Rectangle 659"/>
            <p:cNvSpPr/>
            <p:nvPr/>
          </p:nvSpPr>
          <p:spPr>
            <a:xfrm>
              <a:off x="9920377" y="1541278"/>
              <a:ext cx="780658" cy="373787"/>
            </a:xfrm>
            <a:prstGeom prst="rect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1" name="Curved Connector 660"/>
            <p:cNvCxnSpPr/>
            <p:nvPr/>
          </p:nvCxnSpPr>
          <p:spPr>
            <a:xfrm flipV="1">
              <a:off x="9920377" y="1541278"/>
              <a:ext cx="780658" cy="3737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Connector 661"/>
            <p:cNvCxnSpPr/>
            <p:nvPr/>
          </p:nvCxnSpPr>
          <p:spPr>
            <a:xfrm>
              <a:off x="10310706" y="1541278"/>
              <a:ext cx="0" cy="37378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Straight Connector 662"/>
            <p:cNvCxnSpPr/>
            <p:nvPr/>
          </p:nvCxnSpPr>
          <p:spPr>
            <a:xfrm>
              <a:off x="9920377" y="1728172"/>
              <a:ext cx="78065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4" name="Oval 663"/>
          <p:cNvSpPr/>
          <p:nvPr/>
        </p:nvSpPr>
        <p:spPr>
          <a:xfrm>
            <a:off x="10592941" y="2885498"/>
            <a:ext cx="431320" cy="43132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Oval 664"/>
          <p:cNvSpPr/>
          <p:nvPr/>
        </p:nvSpPr>
        <p:spPr>
          <a:xfrm>
            <a:off x="10531181" y="4058670"/>
            <a:ext cx="431320" cy="43132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555654" y="3445477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Class 1</a:t>
            </a:r>
          </a:p>
        </p:txBody>
      </p:sp>
      <p:sp>
        <p:nvSpPr>
          <p:cNvPr id="724" name="TextBox 723"/>
          <p:cNvSpPr txBox="1"/>
          <p:nvPr/>
        </p:nvSpPr>
        <p:spPr>
          <a:xfrm>
            <a:off x="10552326" y="4529511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Class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02" y="5859892"/>
            <a:ext cx="254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Higher dimensional data</a:t>
            </a:r>
            <a:endParaRPr lang="en-US" b="1" dirty="0"/>
          </a:p>
        </p:txBody>
      </p:sp>
      <p:sp>
        <p:nvSpPr>
          <p:cNvPr id="37" name="Triangle 36"/>
          <p:cNvSpPr/>
          <p:nvPr/>
        </p:nvSpPr>
        <p:spPr>
          <a:xfrm rot="16200000">
            <a:off x="6246470" y="3026531"/>
            <a:ext cx="3464083" cy="1533651"/>
          </a:xfrm>
          <a:prstGeom prst="triangle">
            <a:avLst>
              <a:gd name="adj" fmla="val 41036"/>
            </a:avLst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8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/>
          <p:cNvSpPr/>
          <p:nvPr/>
        </p:nvSpPr>
        <p:spPr>
          <a:xfrm>
            <a:off x="8644340" y="2002765"/>
            <a:ext cx="431320" cy="43132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Oval 620"/>
          <p:cNvSpPr/>
          <p:nvPr/>
        </p:nvSpPr>
        <p:spPr>
          <a:xfrm>
            <a:off x="8644340" y="2589569"/>
            <a:ext cx="431320" cy="43132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Oval 621"/>
          <p:cNvSpPr/>
          <p:nvPr/>
        </p:nvSpPr>
        <p:spPr>
          <a:xfrm>
            <a:off x="8644340" y="3240523"/>
            <a:ext cx="431320" cy="43132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/>
          <p:cNvSpPr/>
          <p:nvPr/>
        </p:nvSpPr>
        <p:spPr>
          <a:xfrm>
            <a:off x="8659818" y="3827304"/>
            <a:ext cx="431320" cy="43132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/>
          <p:cNvSpPr/>
          <p:nvPr/>
        </p:nvSpPr>
        <p:spPr>
          <a:xfrm>
            <a:off x="8638130" y="4499477"/>
            <a:ext cx="431320" cy="43132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/>
          <p:cNvSpPr/>
          <p:nvPr/>
        </p:nvSpPr>
        <p:spPr>
          <a:xfrm>
            <a:off x="8659818" y="5136172"/>
            <a:ext cx="431320" cy="43132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TextBox 814"/>
          <p:cNvSpPr txBox="1"/>
          <p:nvPr/>
        </p:nvSpPr>
        <p:spPr>
          <a:xfrm>
            <a:off x="6431168" y="2516166"/>
            <a:ext cx="1980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Dense connections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9691" y="5859892"/>
            <a:ext cx="200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Convolution Blocks</a:t>
            </a:r>
          </a:p>
        </p:txBody>
      </p:sp>
      <p:sp>
        <p:nvSpPr>
          <p:cNvPr id="822" name="Title 1"/>
          <p:cNvSpPr txBox="1">
            <a:spLocks/>
          </p:cNvSpPr>
          <p:nvPr/>
        </p:nvSpPr>
        <p:spPr>
          <a:xfrm>
            <a:off x="320841" y="242509"/>
            <a:ext cx="10210340" cy="529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</a:rPr>
              <a:t>Convolutional neural networks for classification of N-dimensional data</a:t>
            </a:r>
          </a:p>
        </p:txBody>
      </p:sp>
      <p:sp>
        <p:nvSpPr>
          <p:cNvPr id="79" name="Rectangle 78"/>
          <p:cNvSpPr/>
          <p:nvPr/>
        </p:nvSpPr>
        <p:spPr>
          <a:xfrm rot="20983150">
            <a:off x="728364" y="2743833"/>
            <a:ext cx="914400" cy="914400"/>
          </a:xfrm>
          <a:prstGeom prst="rect">
            <a:avLst/>
          </a:prstGeom>
          <a:solidFill>
            <a:schemeClr val="tx1">
              <a:alpha val="68000"/>
            </a:schemeClr>
          </a:solidFill>
          <a:scene3d>
            <a:camera prst="orthographicFront">
              <a:rot lat="12600000" lon="3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Triangle 822"/>
          <p:cNvSpPr/>
          <p:nvPr/>
        </p:nvSpPr>
        <p:spPr>
          <a:xfrm rot="4887122">
            <a:off x="1145590" y="2232763"/>
            <a:ext cx="1161295" cy="1776616"/>
          </a:xfrm>
          <a:prstGeom prst="triangle">
            <a:avLst>
              <a:gd name="adj" fmla="val 73008"/>
            </a:avLst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86000"/>
              </a:prstClr>
            </a:outerShdw>
          </a:effectLst>
          <a:scene3d>
            <a:camera prst="orthographicFront">
              <a:rot lat="300000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6776" y="3673632"/>
            <a:ext cx="2047805" cy="369332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Sparse Connections</a:t>
            </a:r>
          </a:p>
        </p:txBody>
      </p:sp>
      <p:sp>
        <p:nvSpPr>
          <p:cNvPr id="82" name="Left Brace 81"/>
          <p:cNvSpPr/>
          <p:nvPr/>
        </p:nvSpPr>
        <p:spPr>
          <a:xfrm rot="16200000">
            <a:off x="4466837" y="3102557"/>
            <a:ext cx="407475" cy="5082223"/>
          </a:xfrm>
          <a:prstGeom prst="leftBrace">
            <a:avLst>
              <a:gd name="adj1" fmla="val 24362"/>
              <a:gd name="adj2" fmla="val 51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24" grpId="0"/>
      <p:bldP spid="4" grpId="0"/>
      <p:bldP spid="37" grpId="0" animBg="1"/>
      <p:bldP spid="815" grpId="0"/>
      <p:bldP spid="77" grpId="0"/>
      <p:bldP spid="79" grpId="0" animBg="1"/>
      <p:bldP spid="823" grpId="0" animBg="1"/>
      <p:bldP spid="80" grpId="0" animBg="1"/>
      <p:bldP spid="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Macintosh PowerPoint</Application>
  <PresentationFormat>Widescreen</PresentationFormat>
  <Paragraphs>174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Mangal</vt:lpstr>
      <vt:lpstr>Office Theme</vt:lpstr>
      <vt:lpstr>PowerPoint Presentation</vt:lpstr>
      <vt:lpstr>PowerPoint Presentation</vt:lpstr>
      <vt:lpstr>Google translate overlaying English translation for a pack of milk</vt:lpstr>
      <vt:lpstr>Self driving cars</vt:lpstr>
      <vt:lpstr>Artificial Intelligence timeline</vt:lpstr>
      <vt:lpstr>Machine learning to Deep learning</vt:lpstr>
      <vt:lpstr>PowerPoint Presentation</vt:lpstr>
      <vt:lpstr>PowerPoint Presentation</vt:lpstr>
      <vt:lpstr>PowerPoint Presentation</vt:lpstr>
      <vt:lpstr>PowerPoint Presentation</vt:lpstr>
      <vt:lpstr>Training a neural network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Roopam Gupta</dc:creator>
  <cp:lastModifiedBy>Roopam Gupta</cp:lastModifiedBy>
  <cp:revision>1</cp:revision>
  <dcterms:created xsi:type="dcterms:W3CDTF">2018-03-27T13:34:53Z</dcterms:created>
  <dcterms:modified xsi:type="dcterms:W3CDTF">2018-03-27T13:35:40Z</dcterms:modified>
</cp:coreProperties>
</file>