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11" r:id="rId3"/>
    <p:sldId id="312" r:id="rId4"/>
    <p:sldId id="355" r:id="rId5"/>
    <p:sldId id="313" r:id="rId6"/>
    <p:sldId id="325" r:id="rId7"/>
    <p:sldId id="328" r:id="rId8"/>
    <p:sldId id="329" r:id="rId9"/>
    <p:sldId id="330" r:id="rId10"/>
    <p:sldId id="327" r:id="rId11"/>
    <p:sldId id="326" r:id="rId12"/>
    <p:sldId id="331" r:id="rId13"/>
    <p:sldId id="315" r:id="rId14"/>
    <p:sldId id="316" r:id="rId15"/>
    <p:sldId id="335" r:id="rId16"/>
    <p:sldId id="336" r:id="rId17"/>
    <p:sldId id="337" r:id="rId18"/>
    <p:sldId id="318" r:id="rId19"/>
    <p:sldId id="339" r:id="rId20"/>
    <p:sldId id="317" r:id="rId21"/>
    <p:sldId id="340" r:id="rId22"/>
    <p:sldId id="333" r:id="rId23"/>
    <p:sldId id="334" r:id="rId24"/>
    <p:sldId id="332" r:id="rId25"/>
    <p:sldId id="341" r:id="rId26"/>
    <p:sldId id="342" r:id="rId27"/>
    <p:sldId id="343" r:id="rId28"/>
    <p:sldId id="319" r:id="rId29"/>
    <p:sldId id="320" r:id="rId30"/>
    <p:sldId id="338" r:id="rId31"/>
    <p:sldId id="348" r:id="rId32"/>
    <p:sldId id="354" r:id="rId33"/>
    <p:sldId id="349" r:id="rId34"/>
    <p:sldId id="321" r:id="rId35"/>
    <p:sldId id="352" r:id="rId36"/>
    <p:sldId id="353" r:id="rId37"/>
    <p:sldId id="350" r:id="rId38"/>
    <p:sldId id="351" r:id="rId39"/>
    <p:sldId id="322" r:id="rId40"/>
    <p:sldId id="345" r:id="rId41"/>
    <p:sldId id="346" r:id="rId42"/>
    <p:sldId id="347" r:id="rId43"/>
    <p:sldId id="34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822"/>
    <a:srgbClr val="09B1F0"/>
    <a:srgbClr val="78A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79190" autoAdjust="0"/>
  </p:normalViewPr>
  <p:slideViewPr>
    <p:cSldViewPr snapToGrid="0">
      <p:cViewPr varScale="1">
        <p:scale>
          <a:sx n="57" d="100"/>
          <a:sy n="57" d="100"/>
        </p:scale>
        <p:origin x="124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4B9BA-1E2C-4109-9F26-CD9343C961AC}" type="datetimeFigureOut">
              <a:rPr lang="en-US"/>
              <a:t>10/24/2018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24C03-548C-45AF-9319-D36D681D455C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</a:t>
            </a:r>
          </a:p>
          <a:p>
            <a:r>
              <a:rPr lang="en-GB" dirty="0"/>
              <a:t>Overview reseach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45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66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42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&amp; - dangerous when different magnitudes involved. Can lose digits of smaller number</a:t>
            </a:r>
          </a:p>
          <a:p>
            <a:r>
              <a:rPr lang="en-US" dirty="0"/>
              <a:t>Ok or bad depending how it effects result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18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 pages dense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41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6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and dirty</a:t>
            </a:r>
          </a:p>
          <a:p>
            <a:r>
              <a:rPr lang="en-US" dirty="0"/>
              <a:t>Used a lot in 60-70’s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2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15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10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0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004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57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36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55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0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06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81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Bioinformatics prof at </a:t>
            </a:r>
            <a:r>
              <a:rPr lang="en-US" dirty="0" err="1"/>
              <a:t>ucl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47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 physics Prof @ Texas A&amp;M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38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08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59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 40’s </a:t>
            </a:r>
            <a:r>
              <a:rPr lang="en-US" dirty="0" err="1"/>
              <a:t>Ulam’s</a:t>
            </a:r>
            <a:r>
              <a:rPr lang="en-US" dirty="0"/>
              <a:t> uncle would gamble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1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03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Nh/n = pi r^2/4r^2</a:t>
            </a:r>
          </a:p>
          <a:p>
            <a:r>
              <a:rPr lang="en-US" dirty="0"/>
              <a:t>=&gt; Pi = 4 </a:t>
            </a:r>
            <a:r>
              <a:rPr lang="en-US" dirty="0" err="1"/>
              <a:t>nh</a:t>
            </a:r>
            <a:r>
              <a:rPr lang="en-US" dirty="0"/>
              <a:t>/n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84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515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2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59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Rearrange Taylor series for f’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48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36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880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95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485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43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01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9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218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041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7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Iraq war 1991</a:t>
            </a:r>
          </a:p>
          <a:p>
            <a:r>
              <a:rPr lang="en-US" dirty="0"/>
              <a:t>Conversion of time from in to 24bit float</a:t>
            </a:r>
          </a:p>
          <a:p>
            <a:r>
              <a:rPr lang="en-US" dirty="0"/>
              <a:t>Running 100hrs</a:t>
            </a:r>
          </a:p>
          <a:p>
            <a:r>
              <a:rPr lang="en-US" dirty="0"/>
              <a:t>.333s out =&gt; 600m</a:t>
            </a:r>
          </a:p>
          <a:p>
            <a:r>
              <a:rPr lang="en-US" dirty="0"/>
              <a:t>28 soldiers died</a:t>
            </a:r>
          </a:p>
          <a:p>
            <a:r>
              <a:rPr lang="en-US" dirty="0"/>
              <a:t>1 day later software updated…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00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Exponent == window</a:t>
            </a:r>
          </a:p>
          <a:p>
            <a:r>
              <a:rPr lang="en-US" dirty="0"/>
              <a:t>Mantissa ==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80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S=0 as +</a:t>
            </a:r>
            <a:r>
              <a:rPr lang="en-US" dirty="0" err="1"/>
              <a:t>ive</a:t>
            </a:r>
            <a:endParaRPr lang="en-US" dirty="0"/>
          </a:p>
          <a:p>
            <a:r>
              <a:rPr lang="en-US" dirty="0"/>
              <a:t>E = 128 as 2.72 between 2^1 and 2^2</a:t>
            </a:r>
          </a:p>
          <a:p>
            <a:r>
              <a:rPr lang="en-US" dirty="0"/>
              <a:t>M = 3439329 as 2^23 offsets available in interval [2-4]. It is at (2.72-2)/(4-2)=.41 =&gt; 2^23*.41 ==3439329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19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S=0 as +</a:t>
            </a:r>
            <a:r>
              <a:rPr lang="en-US" dirty="0" err="1"/>
              <a:t>ive</a:t>
            </a:r>
            <a:endParaRPr lang="en-US" dirty="0"/>
          </a:p>
          <a:p>
            <a:r>
              <a:rPr lang="en-US" dirty="0"/>
              <a:t>E = 128 as 2.72 between 2^1 and 2^2</a:t>
            </a:r>
          </a:p>
          <a:p>
            <a:r>
              <a:rPr lang="en-US" dirty="0"/>
              <a:t>M = 3439329 as 2^23 offsets available in interval [2-4]. It is at (2.72-2)/(4-2)=.41 =&gt; 2^23*.41 ==3439329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12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S=0 as +</a:t>
            </a:r>
            <a:r>
              <a:rPr lang="en-US" dirty="0" err="1"/>
              <a:t>ive</a:t>
            </a:r>
            <a:endParaRPr lang="en-US" dirty="0"/>
          </a:p>
          <a:p>
            <a:r>
              <a:rPr lang="en-US" dirty="0"/>
              <a:t>E = 128 as 2.72 between 2^1 and 2^2</a:t>
            </a:r>
          </a:p>
          <a:p>
            <a:r>
              <a:rPr lang="en-US" dirty="0"/>
              <a:t>M = 3439329 as 2^23 offsets available in interval [2-4]. It is at (2.72-2)/(4-2)=.41 =&gt; 2^23*.41 ==3439329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24C03-548C-45AF-9319-D36D681D455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4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027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819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6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26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1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39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5964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36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11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1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968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323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323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63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52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06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12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4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26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m959@st-andrews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45/103162.103163" TargetMode="External"/><Relationship Id="rId5" Type="http://schemas.openxmlformats.org/officeDocument/2006/relationships/hyperlink" Target="https://randomascii.wordpress.com/category/floating-point" TargetMode="External"/><Relationship Id="rId4" Type="http://schemas.openxmlformats.org/officeDocument/2006/relationships/hyperlink" Target="https://floating-point-gui.d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share-everythings.blogspot.com/2011/03/when-you-do-it-request-service-on-male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0.cs.ucl.ac.uk/staff/d.jones/GoodPracticeRNG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xiv.org/abs/1005.4117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642-21551-3_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pdf/1005.4117.pdf" TargetMode="External"/><Relationship Id="rId4" Type="http://schemas.openxmlformats.org/officeDocument/2006/relationships/hyperlink" Target="http://www0.cs.ucl.ac.uk/staff/d.jones/GoodPracticeRNG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ratchapixel.com/lessons/mathematics-physics-for-computer-graphics/monte-carlo-methods-mathematical-foundations/quick-introduction-to-monte-carlo-method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-star.st-and.ac.uk/~kw25/teaching/mcrt/mcrt.html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://www.pbr-book.org/3ed-2018/Monte_Carlo_Integration.html" TargetMode="Externa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324446a0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ratchapixel.com/lessons/advanced-rendering/introduction-acceleration-structure" TargetMode="External"/><Relationship Id="rId5" Type="http://schemas.openxmlformats.org/officeDocument/2006/relationships/hyperlink" Target="http://www.pbr-book.org/3ed-2018/Primitives_and_Intersection_Acceleration/Further_Reading.html" TargetMode="External"/><Relationship Id="rId4" Type="http://schemas.openxmlformats.org/officeDocument/2006/relationships/hyperlink" Target="http://arborjs.org/docs/barnes-hu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-and-cake.github.io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gaEE27nsQw" TargetMode="Externa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ao.gov/assets/220/215614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4050" y="-103641"/>
            <a:ext cx="9687950" cy="120594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Things every computational physicist should be aware of…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40636-8C34-421E-BE74-D05A32F4B3C9}"/>
              </a:ext>
            </a:extLst>
          </p:cNvPr>
          <p:cNvSpPr txBox="1"/>
          <p:nvPr/>
        </p:nvSpPr>
        <p:spPr>
          <a:xfrm>
            <a:off x="8087166" y="3018219"/>
            <a:ext cx="4505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Lewis McMillan</a:t>
            </a:r>
          </a:p>
          <a:p>
            <a:r>
              <a:rPr lang="en-GB" sz="2400" i="1" dirty="0">
                <a:hlinkClick r:id="rId3"/>
              </a:rPr>
              <a:t>lm959@st-andrews.ac.uk</a:t>
            </a:r>
            <a:endParaRPr lang="en-GB" sz="2400" i="1" dirty="0"/>
          </a:p>
          <a:p>
            <a:r>
              <a:rPr lang="en-GB" sz="2400" dirty="0"/>
              <a:t>github.com/</a:t>
            </a:r>
            <a:r>
              <a:rPr lang="en-GB" sz="2400" dirty="0" err="1"/>
              <a:t>lewisfish</a:t>
            </a:r>
            <a:endParaRPr lang="en-GB" sz="2400" dirty="0"/>
          </a:p>
          <a:p>
            <a:endParaRPr lang="en-GB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63FEA-6437-4CCA-A98D-0B02A6719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813" y="3803049"/>
            <a:ext cx="374049" cy="374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9C5E0E-E77B-4F58-9872-F6E73A625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07" y="1635583"/>
            <a:ext cx="7712456" cy="4334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8A9412-74BF-4A1B-9842-B9057CBDE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36" y="1635583"/>
            <a:ext cx="7716327" cy="4344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448F31-6817-40D7-9025-9E06872FF861}"/>
              </a:ext>
            </a:extLst>
          </p:cNvPr>
          <p:cNvSpPr txBox="1"/>
          <p:nvPr/>
        </p:nvSpPr>
        <p:spPr>
          <a:xfrm>
            <a:off x="248607" y="5785849"/>
            <a:ext cx="33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chemeClr val="bg1"/>
                </a:solidFill>
                <a:highlight>
                  <a:srgbClr val="000000"/>
                </a:highlight>
              </a:rPr>
              <a:t>T. </a:t>
            </a:r>
            <a:r>
              <a:rPr lang="en-GB" b="1" u="sng" dirty="0" err="1">
                <a:solidFill>
                  <a:schemeClr val="bg1"/>
                </a:solidFill>
                <a:highlight>
                  <a:srgbClr val="000000"/>
                </a:highlight>
              </a:rPr>
              <a:t>Geijtenbeek</a:t>
            </a:r>
            <a:r>
              <a:rPr lang="en-GB" b="1" u="sng" dirty="0">
                <a:solidFill>
                  <a:schemeClr val="bg1"/>
                </a:solidFill>
                <a:highlight>
                  <a:srgbClr val="000000"/>
                </a:highlight>
              </a:rPr>
              <a:t> et al. (2013)</a:t>
            </a:r>
            <a:endParaRPr lang="en-GB" u="sng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574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93066-36F7-4CF0-B66C-CFC0BAE611B3}"/>
              </a:ext>
            </a:extLst>
          </p:cNvPr>
          <p:cNvSpPr txBox="1"/>
          <p:nvPr/>
        </p:nvSpPr>
        <p:spPr>
          <a:xfrm>
            <a:off x="284549" y="1677368"/>
            <a:ext cx="692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Muller’s recurrence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4E1B99-DB71-4867-B84E-894523D7DC56}"/>
                  </a:ext>
                </a:extLst>
              </p:cNvPr>
              <p:cNvSpPr txBox="1"/>
              <p:nvPr/>
            </p:nvSpPr>
            <p:spPr>
              <a:xfrm>
                <a:off x="3143255" y="2861141"/>
                <a:ext cx="5441426" cy="1153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=108−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815−</m:t>
                          </m:r>
                          <m:f>
                            <m:fPr>
                              <m:type m:val="skw"/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1500</m:t>
                              </m:r>
                            </m:num>
                            <m:den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GB" sz="3200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4E1B99-DB71-4867-B84E-894523D7D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5" y="2861141"/>
                <a:ext cx="5441426" cy="11530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60016A-EE90-4D6C-97D2-7A8C8F1AA0DA}"/>
                  </a:ext>
                </a:extLst>
              </p:cNvPr>
              <p:cNvSpPr txBox="1"/>
              <p:nvPr/>
            </p:nvSpPr>
            <p:spPr>
              <a:xfrm>
                <a:off x="6509611" y="4233854"/>
                <a:ext cx="127983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GB" sz="32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60016A-EE90-4D6C-97D2-7A8C8F1AA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611" y="4233854"/>
                <a:ext cx="127983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90A5AD-CE6F-4244-9A39-284EB6C424EC}"/>
                  </a:ext>
                </a:extLst>
              </p:cNvPr>
              <p:cNvSpPr txBox="1"/>
              <p:nvPr/>
            </p:nvSpPr>
            <p:spPr>
              <a:xfrm>
                <a:off x="8005454" y="4233387"/>
                <a:ext cx="18105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=4.25</m:t>
                      </m:r>
                    </m:oMath>
                  </m:oMathPara>
                </a14:m>
                <a:endParaRPr lang="en-GB" sz="32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90A5AD-CE6F-4244-9A39-284EB6C42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454" y="4233387"/>
                <a:ext cx="181056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B2677A-A692-4301-8311-5CDE96729F42}"/>
                  </a:ext>
                </a:extLst>
              </p:cNvPr>
              <p:cNvSpPr txBox="1"/>
              <p:nvPr/>
            </p:nvSpPr>
            <p:spPr>
              <a:xfrm>
                <a:off x="3090613" y="4233387"/>
                <a:ext cx="320299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2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B2677A-A692-4301-8311-5CDE96729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13" y="4233387"/>
                <a:ext cx="320299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97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6175C-DA3D-4984-92F5-7DFA9F58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7" y="0"/>
            <a:ext cx="1232414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86ECB4-7B1F-4CBB-99A8-2345D96908B8}"/>
              </a:ext>
            </a:extLst>
          </p:cNvPr>
          <p:cNvSpPr/>
          <p:nvPr/>
        </p:nvSpPr>
        <p:spPr>
          <a:xfrm>
            <a:off x="2304593" y="0"/>
            <a:ext cx="10019555" cy="6858000"/>
          </a:xfrm>
          <a:prstGeom prst="rect">
            <a:avLst/>
          </a:prstGeom>
          <a:solidFill>
            <a:srgbClr val="272822"/>
          </a:solidFill>
          <a:ln>
            <a:solidFill>
              <a:srgbClr val="272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2D264-59C3-460B-BEE1-CB907C854D3B}"/>
              </a:ext>
            </a:extLst>
          </p:cNvPr>
          <p:cNvSpPr/>
          <p:nvPr/>
        </p:nvSpPr>
        <p:spPr>
          <a:xfrm>
            <a:off x="5181600" y="0"/>
            <a:ext cx="7142548" cy="6858000"/>
          </a:xfrm>
          <a:prstGeom prst="rect">
            <a:avLst/>
          </a:prstGeom>
          <a:solidFill>
            <a:srgbClr val="272822"/>
          </a:solidFill>
          <a:ln>
            <a:solidFill>
              <a:srgbClr val="272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731CB7-A107-4A8E-A5F1-A186DFEAB00F}"/>
              </a:ext>
            </a:extLst>
          </p:cNvPr>
          <p:cNvSpPr txBox="1"/>
          <p:nvPr/>
        </p:nvSpPr>
        <p:spPr>
          <a:xfrm>
            <a:off x="491067" y="1680675"/>
            <a:ext cx="7467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Can’t exactly represent all real numbers!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Errors can accumulate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Multiplication and division are “safe”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Addition and subtraction can be dangerous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Loss of digits can be ok or catastrophic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The more calculations are done, i.e. iterative algorithms, the more danger there usually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111642A9-7875-4BAB-9632-63CA4FDDC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3913" y="1417982"/>
            <a:ext cx="4298087" cy="47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6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528FB-FF67-4B19-B5FE-F1A9D1A97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8" t="19378" r="15139" b="15539"/>
          <a:stretch/>
        </p:blipFill>
        <p:spPr>
          <a:xfrm>
            <a:off x="5147732" y="1630906"/>
            <a:ext cx="6925733" cy="3876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2271F-AC05-42A1-BEF8-FC1712A1E81C}"/>
              </a:ext>
            </a:extLst>
          </p:cNvPr>
          <p:cNvSpPr txBox="1"/>
          <p:nvPr/>
        </p:nvSpPr>
        <p:spPr>
          <a:xfrm>
            <a:off x="355600" y="1753315"/>
            <a:ext cx="538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If you really want to know more…</a:t>
            </a:r>
          </a:p>
          <a:p>
            <a:endParaRPr lang="en-GB" sz="2800" dirty="0"/>
          </a:p>
          <a:p>
            <a:r>
              <a:rPr lang="en-GB" sz="2800" dirty="0">
                <a:hlinkClick r:id="rId4"/>
              </a:rPr>
              <a:t>https://floating-point-gui.de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>
                <a:hlinkClick r:id="rId5"/>
              </a:rPr>
              <a:t>https://randomascii.wordpress.com/category/floating-point</a:t>
            </a:r>
            <a:r>
              <a:rPr lang="en-GB" sz="2800" dirty="0"/>
              <a:t>  </a:t>
            </a:r>
          </a:p>
          <a:p>
            <a:endParaRPr lang="en-GB" sz="2800" dirty="0"/>
          </a:p>
          <a:p>
            <a:r>
              <a:rPr lang="en-GB" sz="2800" dirty="0">
                <a:hlinkClick r:id="rId6"/>
              </a:rPr>
              <a:t>https://doi.org/10.1145/103162.103163</a:t>
            </a:r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8334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989FA-780D-4B3A-862A-291E55B0499E}"/>
              </a:ext>
            </a:extLst>
          </p:cNvPr>
          <p:cNvSpPr txBox="1"/>
          <p:nvPr/>
        </p:nvSpPr>
        <p:spPr>
          <a:xfrm>
            <a:off x="220131" y="1730993"/>
            <a:ext cx="5472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Is the random number generator I use “random” enough??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05AE7-E186-446C-BF99-A8D2F5A6C6EC}"/>
              </a:ext>
            </a:extLst>
          </p:cNvPr>
          <p:cNvSpPr txBox="1"/>
          <p:nvPr/>
        </p:nvSpPr>
        <p:spPr>
          <a:xfrm>
            <a:off x="220131" y="3429000"/>
            <a:ext cx="56082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Maybe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So long as you use a generator that passes “basic” tests </a:t>
            </a:r>
            <a:r>
              <a:rPr lang="en-GB" sz="2800" i="1" u="sng" dirty="0"/>
              <a:t>should</a:t>
            </a:r>
            <a:r>
              <a:rPr lang="en-GB" sz="2800" dirty="0"/>
              <a:t> be 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Depends on application</a:t>
            </a:r>
          </a:p>
        </p:txBody>
      </p:sp>
      <p:pic>
        <p:nvPicPr>
          <p:cNvPr id="3" name="out (1)">
            <a:hlinkClick r:id="" action="ppaction://media"/>
            <a:extLst>
              <a:ext uri="{FF2B5EF4-FFF2-40B4-BE49-F238E27FC236}">
                <a16:creationId xmlns:a16="http://schemas.microsoft.com/office/drawing/2014/main" id="{4A33DEDE-B375-40F5-AD70-F8224E8F0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9183" y="1417982"/>
            <a:ext cx="6350000" cy="47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52112C-6631-4FF6-9F67-4777106BAD87}"/>
              </a:ext>
            </a:extLst>
          </p:cNvPr>
          <p:cNvSpPr txBox="1"/>
          <p:nvPr/>
        </p:nvSpPr>
        <p:spPr>
          <a:xfrm>
            <a:off x="203198" y="2119406"/>
            <a:ext cx="817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/>
              <a:t>Linear Congruent Generator (LCG)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Choose a, c and 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Can make “good” and “bad” choices</a:t>
            </a:r>
          </a:p>
          <a:p>
            <a:endParaRPr lang="en-GB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040E9-4E9C-477B-A3D0-424B40628105}"/>
              </a:ext>
            </a:extLst>
          </p:cNvPr>
          <p:cNvSpPr txBox="1"/>
          <p:nvPr/>
        </p:nvSpPr>
        <p:spPr>
          <a:xfrm>
            <a:off x="203198" y="1613118"/>
            <a:ext cx="1100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 good RNG is fast, has a long period and passes various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F344C-61C1-406C-9F0E-BC63FBEA4459}"/>
                  </a:ext>
                </a:extLst>
              </p:cNvPr>
              <p:cNvSpPr txBox="1"/>
              <p:nvPr/>
            </p:nvSpPr>
            <p:spPr>
              <a:xfrm>
                <a:off x="4200769" y="3213556"/>
                <a:ext cx="37904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F344C-61C1-406C-9F0E-BC63FBEA4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769" y="3213556"/>
                <a:ext cx="379046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328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040E9-4E9C-477B-A3D0-424B40628105}"/>
              </a:ext>
            </a:extLst>
          </p:cNvPr>
          <p:cNvSpPr txBox="1"/>
          <p:nvPr/>
        </p:nvSpPr>
        <p:spPr>
          <a:xfrm>
            <a:off x="203198" y="1613118"/>
            <a:ext cx="110066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 good RNG is fast, has a long period and passes various tests</a:t>
            </a:r>
          </a:p>
          <a:p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/>
              <a:t>Ran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Numerical recipe’s own RNG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“Minimal random number generator of Park and Miller combined with a </a:t>
            </a:r>
            <a:r>
              <a:rPr lang="en-GB" sz="2800" dirty="0" err="1"/>
              <a:t>Marsaglia</a:t>
            </a:r>
            <a:r>
              <a:rPr lang="en-GB" sz="2800" dirty="0"/>
              <a:t> shift sequence”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44716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040E9-4E9C-477B-A3D0-424B40628105}"/>
              </a:ext>
            </a:extLst>
          </p:cNvPr>
          <p:cNvSpPr txBox="1"/>
          <p:nvPr/>
        </p:nvSpPr>
        <p:spPr>
          <a:xfrm>
            <a:off x="203198" y="1613118"/>
            <a:ext cx="110066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A good RNG is fast, has a long period and passes various tests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="1" dirty="0"/>
              <a:t>Fortran’s internal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No defined algorithm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Gfortran</a:t>
            </a:r>
            <a:r>
              <a:rPr lang="en-GB" sz="2800" dirty="0"/>
              <a:t>: xorshift1024*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30229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1F2DA-DEA9-478E-B53F-9C66E741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11200"/>
            <a:ext cx="13546668" cy="75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3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BFABE-E693-401A-99AF-B5E2038F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609599"/>
            <a:ext cx="13495867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1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Introduction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9CEE82-2CA7-432F-860D-1DEB771D96EB}"/>
              </a:ext>
            </a:extLst>
          </p:cNvPr>
          <p:cNvSpPr txBox="1"/>
          <p:nvPr/>
        </p:nvSpPr>
        <p:spPr>
          <a:xfrm>
            <a:off x="132150" y="1611543"/>
            <a:ext cx="5794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I’m not an expert on any of these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Not an exhaustive list by any means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EC093E-1AF4-40B9-AEA2-7E253332D4CC}"/>
              </a:ext>
            </a:extLst>
          </p:cNvPr>
          <p:cNvSpPr txBox="1"/>
          <p:nvPr/>
        </p:nvSpPr>
        <p:spPr>
          <a:xfrm>
            <a:off x="690950" y="2954017"/>
            <a:ext cx="5794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Talk Contents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Floating-Point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Random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Various Algorithms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1B9DE-B960-4ED3-9A4D-0FAF0DB91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18632" y="1700628"/>
            <a:ext cx="4471885" cy="4173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AB7357-04B2-4919-B05F-7625FEAFD2E8}"/>
              </a:ext>
            </a:extLst>
          </p:cNvPr>
          <p:cNvSpPr txBox="1"/>
          <p:nvPr/>
        </p:nvSpPr>
        <p:spPr>
          <a:xfrm>
            <a:off x="7418632" y="5588681"/>
            <a:ext cx="4471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share-everythings.blogspot.com/2011/03/when-you-do-it-request-service-on-mal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74467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040E9-4E9C-477B-A3D0-424B40628105}"/>
              </a:ext>
            </a:extLst>
          </p:cNvPr>
          <p:cNvSpPr txBox="1"/>
          <p:nvPr/>
        </p:nvSpPr>
        <p:spPr>
          <a:xfrm>
            <a:off x="203198" y="1613118"/>
            <a:ext cx="110066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Simple test: test correlation of pairs of numbers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LCG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Ran2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Fortran’s internal</a:t>
            </a:r>
          </a:p>
          <a:p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F1B03F-EF9A-4764-9C5D-82693E7BF712}"/>
                  </a:ext>
                </a:extLst>
              </p:cNvPr>
              <p:cNvSpPr txBox="1"/>
              <p:nvPr/>
            </p:nvSpPr>
            <p:spPr>
              <a:xfrm>
                <a:off x="2790807" y="2473583"/>
                <a:ext cx="6610386" cy="6083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l-GR" sz="28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ε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sSup>
                      <m:sSup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GB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3F1B03F-EF9A-4764-9C5D-82693E7BF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07" y="2473583"/>
                <a:ext cx="6610386" cy="608372"/>
              </a:xfrm>
              <a:prstGeom prst="rect">
                <a:avLst/>
              </a:prstGeom>
              <a:blipFill>
                <a:blip r:embed="rId3"/>
                <a:stretch>
                  <a:fillRect l="-3321" t="-5000" b="-1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2956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1074E-1742-4010-B629-4D90815F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1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7340B-91EC-47CA-A13A-4668BFDD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4267"/>
            <a:ext cx="13462000" cy="75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CF869-12CC-40C1-994B-A6146F9A5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" y="-643467"/>
            <a:ext cx="13465317" cy="75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1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7D3A34-7D1E-4052-9C9F-8ACDA23FDFD3}"/>
              </a:ext>
            </a:extLst>
          </p:cNvPr>
          <p:cNvSpPr/>
          <p:nvPr/>
        </p:nvSpPr>
        <p:spPr>
          <a:xfrm>
            <a:off x="220133" y="1880569"/>
            <a:ext cx="11142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From ‘Numerical Recipes’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Never use a LCG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Never use a RNG with period &lt; 2</a:t>
            </a:r>
            <a:r>
              <a:rPr lang="en-GB" sz="2800" baseline="30000" dirty="0"/>
              <a:t>64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Never use a RNG that warns against using low-order bits</a:t>
            </a:r>
          </a:p>
        </p:txBody>
      </p:sp>
    </p:spTree>
    <p:extLst>
      <p:ext uri="{BB962C8B-B14F-4D97-AF65-F5344CB8AC3E}">
        <p14:creationId xmlns:p14="http://schemas.microsoft.com/office/powerpoint/2010/main" val="299724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7D3A34-7D1E-4052-9C9F-8ACDA23FDFD3}"/>
              </a:ext>
            </a:extLst>
          </p:cNvPr>
          <p:cNvSpPr/>
          <p:nvPr/>
        </p:nvSpPr>
        <p:spPr>
          <a:xfrm>
            <a:off x="-93133" y="1642352"/>
            <a:ext cx="127084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Don’t use via </a:t>
            </a:r>
            <a:r>
              <a:rPr lang="en-GB" sz="2800" dirty="0">
                <a:hlinkClick r:id="rId3"/>
              </a:rPr>
              <a:t>http://www0.cs.ucl.ac.uk/staff/d.jones/GoodPracticeRNG.pdf</a:t>
            </a: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Perl’s standards RNG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Python’s random() before v2.3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Java.util.Random</a:t>
            </a: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C-library rand(), random() or drand48()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Matlab’s</a:t>
            </a:r>
            <a:r>
              <a:rPr lang="en-GB" sz="2800" dirty="0"/>
              <a:t> rand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Mathematica’s SWB generator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ran0() or ran1() from ‘Numerical Recipes’</a:t>
            </a:r>
          </a:p>
        </p:txBody>
      </p:sp>
    </p:spTree>
    <p:extLst>
      <p:ext uri="{BB962C8B-B14F-4D97-AF65-F5344CB8AC3E}">
        <p14:creationId xmlns:p14="http://schemas.microsoft.com/office/powerpoint/2010/main" val="661895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D24D2-C338-4146-A003-D922FB462CC3}"/>
              </a:ext>
            </a:extLst>
          </p:cNvPr>
          <p:cNvSpPr/>
          <p:nvPr/>
        </p:nvSpPr>
        <p:spPr>
          <a:xfrm>
            <a:off x="186267" y="1613118"/>
            <a:ext cx="11142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Recommended by </a:t>
            </a:r>
            <a:r>
              <a:rPr lang="en-GB" sz="2800" dirty="0" err="1"/>
              <a:t>H.Katzgraber</a:t>
            </a:r>
            <a:r>
              <a:rPr lang="en-GB" sz="2800" dirty="0"/>
              <a:t> </a:t>
            </a:r>
            <a:r>
              <a:rPr lang="en-GB" sz="2800" dirty="0">
                <a:hlinkClick r:id="rId3"/>
              </a:rPr>
              <a:t>www.arxiv.org/abs/1005.4117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Use WELL generators, Mersenne twister or multiplicative lagged Fibonacci generators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Don’t use UNIX inbuilt or any of ‘Numerical Recipes’ RNG</a:t>
            </a:r>
          </a:p>
        </p:txBody>
      </p:sp>
    </p:spTree>
    <p:extLst>
      <p:ext uri="{BB962C8B-B14F-4D97-AF65-F5344CB8AC3E}">
        <p14:creationId xmlns:p14="http://schemas.microsoft.com/office/powerpoint/2010/main" val="2106409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Random numbers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D24D2-C338-4146-A003-D922FB462CC3}"/>
              </a:ext>
            </a:extLst>
          </p:cNvPr>
          <p:cNvSpPr/>
          <p:nvPr/>
        </p:nvSpPr>
        <p:spPr>
          <a:xfrm>
            <a:off x="186267" y="1613118"/>
            <a:ext cx="1114213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Further reading: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hlinkClick r:id="rId3"/>
              </a:rPr>
              <a:t>https://link.springer.com/chapter/10.1007/978-3-642-21551-3_3</a:t>
            </a:r>
            <a:endParaRPr lang="en-GB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hlinkClick r:id="rId4"/>
              </a:rPr>
              <a:t>http://www0.cs.ucl.ac.uk/staff/d.jones/GoodPracticeRNG.pdf</a:t>
            </a:r>
            <a:r>
              <a:rPr lang="en-GB" sz="24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hlinkClick r:id="rId5"/>
              </a:rPr>
              <a:t>https://arxiv.org/pdf/1005.4117.pdf</a:t>
            </a:r>
            <a:endParaRPr lang="en-GB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Numerical Recipes / W. Press, S. </a:t>
            </a:r>
            <a:r>
              <a:rPr lang="en-GB" sz="2400" dirty="0" err="1"/>
              <a:t>Teukolsky</a:t>
            </a:r>
            <a:r>
              <a:rPr lang="en-GB" sz="2400" dirty="0"/>
              <a:t>, W. </a:t>
            </a:r>
            <a:r>
              <a:rPr lang="en-GB" sz="2400" dirty="0" err="1"/>
              <a:t>Vetterling</a:t>
            </a:r>
            <a:r>
              <a:rPr lang="en-GB" sz="2400" dirty="0"/>
              <a:t>, and B. Flannery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1162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F4675A-75D6-464B-B44B-F817C68FED5E}"/>
              </a:ext>
            </a:extLst>
          </p:cNvPr>
          <p:cNvSpPr txBox="1"/>
          <p:nvPr/>
        </p:nvSpPr>
        <p:spPr>
          <a:xfrm>
            <a:off x="321733" y="1761067"/>
            <a:ext cx="548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Brief tour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/>
              <a:t>Monte Carlo Method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/>
              <a:t>Finite difference method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/>
              <a:t>Bounding volume hierarchy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3AB10-0906-4977-886A-0ECF0D3F4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9474"/>
            <a:ext cx="12192000" cy="10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48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Monte Carlo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A79E1-9315-43D1-AA3B-58C0BB5ABF28}"/>
              </a:ext>
            </a:extLst>
          </p:cNvPr>
          <p:cNvSpPr/>
          <p:nvPr/>
        </p:nvSpPr>
        <p:spPr>
          <a:xfrm>
            <a:off x="13616" y="1558836"/>
            <a:ext cx="1114213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What?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Random sampling to obtain numerical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Why?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Radiation transport, statistical physics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AI, CGI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Simplest example: estimation of </a:t>
            </a:r>
            <a:r>
              <a:rPr lang="el-GR" sz="2800" dirty="0"/>
              <a:t>π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E3F20-922E-47B8-AD81-F060D8F96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4" t="9876" r="11061" b="12593"/>
          <a:stretch/>
        </p:blipFill>
        <p:spPr>
          <a:xfrm>
            <a:off x="7179733" y="2750544"/>
            <a:ext cx="4998651" cy="34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1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Binary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DE078-7AE3-4A96-A397-12E790929924}"/>
              </a:ext>
            </a:extLst>
          </p:cNvPr>
          <p:cNvSpPr txBox="1"/>
          <p:nvPr/>
        </p:nvSpPr>
        <p:spPr>
          <a:xfrm>
            <a:off x="103432" y="1677368"/>
            <a:ext cx="6922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Representation of numbers in base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Used in almost every computer due to “on/off”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Represent the number 30 in base 2</a:t>
            </a:r>
          </a:p>
        </p:txBody>
      </p:sp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49CB7AA8-DB95-4774-9A8E-4BA9F4A32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847" y="1417982"/>
            <a:ext cx="4298087" cy="4728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30FCA-5AAC-4B05-9530-335607C4B1F5}"/>
              </a:ext>
            </a:extLst>
          </p:cNvPr>
          <p:cNvSpPr txBox="1"/>
          <p:nvPr/>
        </p:nvSpPr>
        <p:spPr>
          <a:xfrm>
            <a:off x="131247" y="3221628"/>
            <a:ext cx="72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   100 10 1</a:t>
            </a:r>
          </a:p>
          <a:p>
            <a:r>
              <a:rPr lang="en-GB" sz="2400" dirty="0"/>
              <a:t>     0    3  0  = 10 + 10 +10 = 30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C938A-3983-47E5-8211-5B6CE5D08190}"/>
              </a:ext>
            </a:extLst>
          </p:cNvPr>
          <p:cNvSpPr txBox="1"/>
          <p:nvPr/>
        </p:nvSpPr>
        <p:spPr>
          <a:xfrm>
            <a:off x="13616" y="4580467"/>
            <a:ext cx="72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32 16  8  4  2  1</a:t>
            </a:r>
          </a:p>
          <a:p>
            <a:r>
              <a:rPr lang="en-GB" sz="2400" dirty="0"/>
              <a:t>      0   1  1  1  1   0   = 2 + 4 + 8 + 16 = 30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860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Monte Carlo Method</a:t>
            </a:r>
          </a:p>
        </p:txBody>
      </p:sp>
      <p:pic>
        <p:nvPicPr>
          <p:cNvPr id="3" name="pi">
            <a:hlinkClick r:id="" action="ppaction://media"/>
            <a:extLst>
              <a:ext uri="{FF2B5EF4-FFF2-40B4-BE49-F238E27FC236}">
                <a16:creationId xmlns:a16="http://schemas.microsoft.com/office/drawing/2014/main" id="{8192B140-1272-49D9-94C5-AD033DCDC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5466" y="1549400"/>
            <a:ext cx="6096000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A79E1-9315-43D1-AA3B-58C0BB5ABF28}"/>
              </a:ext>
            </a:extLst>
          </p:cNvPr>
          <p:cNvSpPr/>
          <p:nvPr/>
        </p:nvSpPr>
        <p:spPr>
          <a:xfrm>
            <a:off x="16932" y="1880569"/>
            <a:ext cx="67394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Simplest example: estimation of </a:t>
            </a:r>
            <a:r>
              <a:rPr lang="el-GR" sz="2800" dirty="0"/>
              <a:t>π</a:t>
            </a: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Throw darts at board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Score darts that hit in circle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l-GR" sz="2800" dirty="0"/>
              <a:t>π</a:t>
            </a:r>
            <a:r>
              <a:rPr lang="en-GB" sz="2800" dirty="0"/>
              <a:t>~4*Nh/N </a:t>
            </a:r>
          </a:p>
        </p:txBody>
      </p:sp>
    </p:spTree>
    <p:extLst>
      <p:ext uri="{BB962C8B-B14F-4D97-AF65-F5344CB8AC3E}">
        <p14:creationId xmlns:p14="http://schemas.microsoft.com/office/powerpoint/2010/main" val="148324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Monte Carlo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A79E1-9315-43D1-AA3B-58C0BB5ABF28}"/>
              </a:ext>
            </a:extLst>
          </p:cNvPr>
          <p:cNvSpPr/>
          <p:nvPr/>
        </p:nvSpPr>
        <p:spPr>
          <a:xfrm>
            <a:off x="16932" y="1880569"/>
            <a:ext cx="67394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Compute CDF from PDF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Compute inverse of CDF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Obtain random number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Compute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191B93-7597-4147-B277-3B9567691DC5}"/>
                  </a:ext>
                </a:extLst>
              </p:cNvPr>
              <p:cNvSpPr txBox="1"/>
              <p:nvPr/>
            </p:nvSpPr>
            <p:spPr>
              <a:xfrm>
                <a:off x="5400015" y="1951091"/>
                <a:ext cx="3474477" cy="1263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𝐶𝐷𝐹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191B93-7597-4147-B277-3B9567691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5" y="1951091"/>
                <a:ext cx="3474477" cy="12634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53D237-9D8C-4679-A2F4-11FEEE57FE1E}"/>
                  </a:ext>
                </a:extLst>
              </p:cNvPr>
              <p:cNvSpPr txBox="1"/>
              <p:nvPr/>
            </p:nvSpPr>
            <p:spPr>
              <a:xfrm>
                <a:off x="5271416" y="3214514"/>
                <a:ext cx="16539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𝐶𝐷𝐹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53D237-9D8C-4679-A2F4-11FEEE57F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416" y="3214514"/>
                <a:ext cx="165391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18B7C0-235B-4EEA-8704-FD318C61CA15}"/>
                  </a:ext>
                </a:extLst>
              </p:cNvPr>
              <p:cNvSpPr txBox="1"/>
              <p:nvPr/>
            </p:nvSpPr>
            <p:spPr>
              <a:xfrm>
                <a:off x="4821255" y="4098694"/>
                <a:ext cx="2865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18B7C0-235B-4EEA-8704-FD318C61C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255" y="4098694"/>
                <a:ext cx="28655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88035C-5110-44F1-A24A-6167F44F658F}"/>
                  </a:ext>
                </a:extLst>
              </p:cNvPr>
              <p:cNvSpPr txBox="1"/>
              <p:nvPr/>
            </p:nvSpPr>
            <p:spPr>
              <a:xfrm>
                <a:off x="2669489" y="4921427"/>
                <a:ext cx="24370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𝐶𝐷𝐹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88035C-5110-44F1-A24A-6167F44F6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489" y="4921427"/>
                <a:ext cx="243701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489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Monte Carlo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A79E1-9315-43D1-AA3B-58C0BB5ABF28}"/>
              </a:ext>
            </a:extLst>
          </p:cNvPr>
          <p:cNvSpPr/>
          <p:nvPr/>
        </p:nvSpPr>
        <p:spPr>
          <a:xfrm>
            <a:off x="16932" y="1880569"/>
            <a:ext cx="67394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Photon interaction probability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Random interaction probability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6" name="MC">
            <a:hlinkClick r:id="" action="ppaction://media"/>
            <a:extLst>
              <a:ext uri="{FF2B5EF4-FFF2-40B4-BE49-F238E27FC236}">
                <a16:creationId xmlns:a16="http://schemas.microsoft.com/office/drawing/2014/main" id="{16365233-D500-48F3-9431-D50CC9A01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9067" y="1442151"/>
            <a:ext cx="6096000" cy="457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8FC5EE-098C-4DD9-B755-0B73C4758DB7}"/>
                  </a:ext>
                </a:extLst>
              </p:cNvPr>
              <p:cNvSpPr txBox="1"/>
              <p:nvPr/>
            </p:nvSpPr>
            <p:spPr>
              <a:xfrm>
                <a:off x="5783638" y="2367959"/>
                <a:ext cx="6409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8FC5EE-098C-4DD9-B755-0B73C4758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638" y="2367959"/>
                <a:ext cx="64094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F13237-112A-41AF-BFA7-DC1222402C0E}"/>
                  </a:ext>
                </a:extLst>
              </p:cNvPr>
              <p:cNvSpPr txBox="1"/>
              <p:nvPr/>
            </p:nvSpPr>
            <p:spPr>
              <a:xfrm>
                <a:off x="2164168" y="3728151"/>
                <a:ext cx="15180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F13237-112A-41AF-BFA7-DC1222402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168" y="3728151"/>
                <a:ext cx="151804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22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Monte Carlo Method</a:t>
            </a:r>
          </a:p>
        </p:txBody>
      </p:sp>
      <p:pic>
        <p:nvPicPr>
          <p:cNvPr id="6" name="MC">
            <a:hlinkClick r:id="" action="ppaction://media"/>
            <a:extLst>
              <a:ext uri="{FF2B5EF4-FFF2-40B4-BE49-F238E27FC236}">
                <a16:creationId xmlns:a16="http://schemas.microsoft.com/office/drawing/2014/main" id="{16365233-D500-48F3-9431-D50CC9A01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6267" y="1566280"/>
            <a:ext cx="6096000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A79E1-9315-43D1-AA3B-58C0BB5ABF28}"/>
              </a:ext>
            </a:extLst>
          </p:cNvPr>
          <p:cNvSpPr/>
          <p:nvPr/>
        </p:nvSpPr>
        <p:spPr>
          <a:xfrm>
            <a:off x="16931" y="1880569"/>
            <a:ext cx="73829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Further reading:</a:t>
            </a:r>
          </a:p>
          <a:p>
            <a:r>
              <a:rPr lang="en-GB" sz="2400" dirty="0">
                <a:hlinkClick r:id="rId6"/>
              </a:rPr>
              <a:t>http://www.pbr-book.org/3ed-2018/Monte_Carlo_Integration.html</a:t>
            </a:r>
            <a:endParaRPr lang="en-GB" sz="2400" dirty="0"/>
          </a:p>
          <a:p>
            <a:br>
              <a:rPr lang="en-GB" sz="2400" dirty="0"/>
            </a:br>
            <a:r>
              <a:rPr lang="en-GB" sz="2400" dirty="0">
                <a:hlinkClick r:id="rId7"/>
              </a:rPr>
              <a:t>http://www-star.st-and.ac.uk/~kw25/teaching/mcrt/mcrt.html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>
                <a:hlinkClick r:id="rId8"/>
              </a:rPr>
              <a:t>https://www.scratchapixel.com/lessons/mathematics-physics-for-computer-graphics/monte-carlo-methods-mathematical-foundations/quick-introduction-to-monte-carlo-methods</a:t>
            </a:r>
            <a:endParaRPr lang="en-GB" sz="2400" dirty="0"/>
          </a:p>
          <a:p>
            <a:br>
              <a:rPr lang="en-GB" dirty="0"/>
            </a:br>
            <a:endParaRPr lang="en-GB" dirty="0"/>
          </a:p>
          <a:p>
            <a:br>
              <a:rPr lang="en-GB" sz="28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731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Finite difference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4737B-4A5C-49B4-9E3F-7D2AB9AD9283}"/>
              </a:ext>
            </a:extLst>
          </p:cNvPr>
          <p:cNvSpPr/>
          <p:nvPr/>
        </p:nvSpPr>
        <p:spPr>
          <a:xfrm>
            <a:off x="220133" y="1880569"/>
            <a:ext cx="792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What?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Numerical method to solve PDE’s &amp; ODE’s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Why?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Easily adaptable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Taylor series approximation of derivatives</a:t>
            </a:r>
          </a:p>
        </p:txBody>
      </p:sp>
    </p:spTree>
    <p:extLst>
      <p:ext uri="{BB962C8B-B14F-4D97-AF65-F5344CB8AC3E}">
        <p14:creationId xmlns:p14="http://schemas.microsoft.com/office/powerpoint/2010/main" val="1795410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Finite difference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4737B-4A5C-49B4-9E3F-7D2AB9AD9283}"/>
              </a:ext>
            </a:extLst>
          </p:cNvPr>
          <p:cNvSpPr/>
          <p:nvPr/>
        </p:nvSpPr>
        <p:spPr>
          <a:xfrm>
            <a:off x="220133" y="1880569"/>
            <a:ext cx="39285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Solve heat equation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Forward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2</a:t>
            </a:r>
            <a:r>
              <a:rPr lang="en-GB" sz="2800" baseline="30000" dirty="0"/>
              <a:t>nd</a:t>
            </a:r>
            <a:r>
              <a:rPr lang="en-GB" sz="2800" dirty="0"/>
              <a:t> order central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7235A8-A624-4B61-902A-1EF71157786C}"/>
                  </a:ext>
                </a:extLst>
              </p:cNvPr>
              <p:cNvSpPr txBox="1"/>
              <p:nvPr/>
            </p:nvSpPr>
            <p:spPr>
              <a:xfrm>
                <a:off x="4148667" y="1732547"/>
                <a:ext cx="181524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7235A8-A624-4B61-902A-1EF71157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7" y="1732547"/>
                <a:ext cx="1815241" cy="819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EF2409-90C3-4D30-A788-3E96C63738B7}"/>
                  </a:ext>
                </a:extLst>
              </p:cNvPr>
              <p:cNvSpPr txBox="1"/>
              <p:nvPr/>
            </p:nvSpPr>
            <p:spPr>
              <a:xfrm>
                <a:off x="4109848" y="2699832"/>
                <a:ext cx="2323135" cy="81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+1 </m:t>
                              </m:r>
                            </m:sub>
                          </m:s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EF2409-90C3-4D30-A788-3E96C6373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48" y="2699832"/>
                <a:ext cx="2323135" cy="8191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E732B0-5594-40BD-A8D5-71CB52FF4C06}"/>
                  </a:ext>
                </a:extLst>
              </p:cNvPr>
              <p:cNvSpPr txBox="1"/>
              <p:nvPr/>
            </p:nvSpPr>
            <p:spPr>
              <a:xfrm>
                <a:off x="4099038" y="3806360"/>
                <a:ext cx="3729739" cy="864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−1 </m:t>
                              </m:r>
                            </m:sub>
                          </m:s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E732B0-5594-40BD-A8D5-71CB52FF4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038" y="3806360"/>
                <a:ext cx="3729739" cy="8645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083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Finite difference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4737B-4A5C-49B4-9E3F-7D2AB9AD9283}"/>
              </a:ext>
            </a:extLst>
          </p:cNvPr>
          <p:cNvSpPr/>
          <p:nvPr/>
        </p:nvSpPr>
        <p:spPr>
          <a:xfrm>
            <a:off x="220133" y="1880569"/>
            <a:ext cx="39285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Solve heat equation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7235A8-A624-4B61-902A-1EF71157786C}"/>
                  </a:ext>
                </a:extLst>
              </p:cNvPr>
              <p:cNvSpPr txBox="1"/>
              <p:nvPr/>
            </p:nvSpPr>
            <p:spPr>
              <a:xfrm>
                <a:off x="4148667" y="1732547"/>
                <a:ext cx="1815241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7235A8-A624-4B61-902A-1EF71157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67" y="1732547"/>
                <a:ext cx="1815241" cy="819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70B554-72D2-4626-85A0-CEFA14315835}"/>
                  </a:ext>
                </a:extLst>
              </p:cNvPr>
              <p:cNvSpPr txBox="1"/>
              <p:nvPr/>
            </p:nvSpPr>
            <p:spPr>
              <a:xfrm>
                <a:off x="927960" y="2866375"/>
                <a:ext cx="5558766" cy="844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70B554-72D2-4626-85A0-CEFA14315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60" y="2866375"/>
                <a:ext cx="5558766" cy="844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9ED75E8-D36A-4692-92BC-DE5A76FCE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152" y="1880569"/>
            <a:ext cx="4529337" cy="25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53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B41104-0BC0-4F35-827A-4B664C019D29}"/>
              </a:ext>
            </a:extLst>
          </p:cNvPr>
          <p:cNvSpPr/>
          <p:nvPr/>
        </p:nvSpPr>
        <p:spPr>
          <a:xfrm>
            <a:off x="-35169" y="5440018"/>
            <a:ext cx="12192000" cy="1417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089A3-9D35-498B-B67C-CC07A5AE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51" y="-583649"/>
            <a:ext cx="9814561" cy="79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61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– Finite difference 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4737B-4A5C-49B4-9E3F-7D2AB9AD9283}"/>
              </a:ext>
            </a:extLst>
          </p:cNvPr>
          <p:cNvSpPr/>
          <p:nvPr/>
        </p:nvSpPr>
        <p:spPr>
          <a:xfrm>
            <a:off x="220133" y="1880569"/>
            <a:ext cx="1114213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Further reading: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Finite difference schemes and partial differential equations / J. Strikwerda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Numerical Solution of Partial Differential Equations / </a:t>
            </a:r>
            <a:r>
              <a:rPr lang="en-GB" sz="2400" dirty="0" err="1"/>
              <a:t>D.Mayers</a:t>
            </a:r>
            <a:r>
              <a:rPr lang="en-GB" sz="2400" dirty="0"/>
              <a:t> and K. W. Morton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Finite difference methods in heat transfer / M. </a:t>
            </a:r>
            <a:r>
              <a:rPr lang="en-GB" sz="2400" dirty="0" err="1"/>
              <a:t>Özişik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8088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- BVH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DE491-4479-4B3E-B3AE-5F5F43E84E8A}"/>
              </a:ext>
            </a:extLst>
          </p:cNvPr>
          <p:cNvSpPr/>
          <p:nvPr/>
        </p:nvSpPr>
        <p:spPr>
          <a:xfrm>
            <a:off x="13616" y="1897503"/>
            <a:ext cx="69629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What?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Tree based data structures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Why?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Can drastically speed up computations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Partitions space more efficiently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B2949E-3A37-4150-B199-4738CB543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416" y="171233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Binary</a:t>
            </a:r>
          </a:p>
        </p:txBody>
      </p:sp>
      <p:pic>
        <p:nvPicPr>
          <p:cNvPr id="5" name="out">
            <a:hlinkClick r:id="" action="ppaction://media"/>
            <a:extLst>
              <a:ext uri="{FF2B5EF4-FFF2-40B4-BE49-F238E27FC236}">
                <a16:creationId xmlns:a16="http://schemas.microsoft.com/office/drawing/2014/main" id="{49CB7AA8-DB95-4774-9A8E-4BA9F4A32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847" y="1417982"/>
            <a:ext cx="4298087" cy="4728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1B730C-85CF-48CF-AA5F-89808E04B520}"/>
              </a:ext>
            </a:extLst>
          </p:cNvPr>
          <p:cNvSpPr txBox="1"/>
          <p:nvPr/>
        </p:nvSpPr>
        <p:spPr>
          <a:xfrm>
            <a:off x="149084" y="1520233"/>
            <a:ext cx="65900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Represent the number 30 in base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   100 10 1</a:t>
            </a:r>
          </a:p>
          <a:p>
            <a:r>
              <a:rPr lang="en-GB" sz="2400" dirty="0"/>
              <a:t>     0    3  0  = 10 + 10 +10 = 30</a:t>
            </a:r>
          </a:p>
          <a:p>
            <a:endParaRPr lang="en-GB" sz="2400" dirty="0"/>
          </a:p>
          <a:p>
            <a:r>
              <a:rPr lang="en-GB" sz="2400" dirty="0"/>
              <a:t>     32 16  8  4  2  1</a:t>
            </a:r>
          </a:p>
          <a:p>
            <a:r>
              <a:rPr lang="en-GB" sz="2400" dirty="0"/>
              <a:t>      0   1  1  1  1  0   = 2 + 4 + 8 + 16 = 30</a:t>
            </a:r>
          </a:p>
          <a:p>
            <a:endParaRPr lang="en-GB" sz="2400" dirty="0"/>
          </a:p>
          <a:p>
            <a:r>
              <a:rPr lang="en-GB" sz="2400" dirty="0"/>
              <a:t>     011110b = 30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 bit is either 0 or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 byte is 8 bits</a:t>
            </a:r>
          </a:p>
        </p:txBody>
      </p:sp>
    </p:spTree>
    <p:extLst>
      <p:ext uri="{BB962C8B-B14F-4D97-AF65-F5344CB8AC3E}">
        <p14:creationId xmlns:p14="http://schemas.microsoft.com/office/powerpoint/2010/main" val="297662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- BVH</a:t>
            </a:r>
          </a:p>
        </p:txBody>
      </p:sp>
      <p:pic>
        <p:nvPicPr>
          <p:cNvPr id="5" name="0001-0120">
            <a:hlinkClick r:id="" action="ppaction://media"/>
            <a:extLst>
              <a:ext uri="{FF2B5EF4-FFF2-40B4-BE49-F238E27FC236}">
                <a16:creationId xmlns:a16="http://schemas.microsoft.com/office/drawing/2014/main" id="{3E9B0F28-5E2F-414E-A0D9-65F9CC747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58" y="0"/>
            <a:ext cx="10893083" cy="61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- BVH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7814C-A7F1-445C-86F2-5486AE289713}"/>
              </a:ext>
            </a:extLst>
          </p:cNvPr>
          <p:cNvSpPr/>
          <p:nvPr/>
        </p:nvSpPr>
        <p:spPr>
          <a:xfrm>
            <a:off x="0" y="5440018"/>
            <a:ext cx="12192000" cy="1417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cake">
            <a:hlinkClick r:id="" action="ppaction://media"/>
            <a:extLst>
              <a:ext uri="{FF2B5EF4-FFF2-40B4-BE49-F238E27FC236}">
                <a16:creationId xmlns:a16="http://schemas.microsoft.com/office/drawing/2014/main" id="{C6AE4C00-E9A3-4F41-B4F6-8B09EDFA3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3350" y="1782048"/>
            <a:ext cx="4876800" cy="4876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53AD9F-DF31-4B6C-A0C2-098AB6C18DF0}"/>
              </a:ext>
            </a:extLst>
          </p:cNvPr>
          <p:cNvSpPr/>
          <p:nvPr/>
        </p:nvSpPr>
        <p:spPr>
          <a:xfrm>
            <a:off x="108583" y="1667563"/>
            <a:ext cx="69629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Works in 2D and 3D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Used in image compression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Used in n-body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Used in fluid simulations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Plus many other fields</a:t>
            </a:r>
          </a:p>
        </p:txBody>
      </p:sp>
    </p:spTree>
    <p:extLst>
      <p:ext uri="{BB962C8B-B14F-4D97-AF65-F5344CB8AC3E}">
        <p14:creationId xmlns:p14="http://schemas.microsoft.com/office/powerpoint/2010/main" val="25906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Algorithms - BVH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DE491-4479-4B3E-B3AE-5F5F43E84E8A}"/>
              </a:ext>
            </a:extLst>
          </p:cNvPr>
          <p:cNvSpPr/>
          <p:nvPr/>
        </p:nvSpPr>
        <p:spPr>
          <a:xfrm>
            <a:off x="0" y="1417982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Further reading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“Physics” based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hlinkClick r:id="rId3"/>
              </a:rPr>
              <a:t>https://doi.org/10.1038/324446a0</a:t>
            </a: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hlinkClick r:id="rId4"/>
              </a:rPr>
              <a:t>http://arborjs.org/docs/barnes-hut</a:t>
            </a: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“Computer” based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hlinkClick r:id="rId5"/>
              </a:rPr>
              <a:t>http://www.pbr-book.org/3ed-2018/Primitives_and_Intersection_Acceleration/Further_Reading.html</a:t>
            </a:r>
            <a:endParaRPr lang="en-GB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>
                <a:hlinkClick r:id="rId6"/>
              </a:rPr>
              <a:t>https://www.scratchapixel.com/lessons/advanced-rendering/introduction-acceleration-structure</a:t>
            </a:r>
            <a:r>
              <a:rPr lang="en-GB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69521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DE491-4479-4B3E-B3AE-5F5F43E84E8A}"/>
              </a:ext>
            </a:extLst>
          </p:cNvPr>
          <p:cNvSpPr/>
          <p:nvPr/>
        </p:nvSpPr>
        <p:spPr>
          <a:xfrm>
            <a:off x="220133" y="1880569"/>
            <a:ext cx="11142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Slides available at: </a:t>
            </a:r>
            <a:r>
              <a:rPr lang="en-GB" sz="2800" dirty="0">
                <a:hlinkClick r:id="rId3"/>
              </a:rPr>
              <a:t>https://code-and-cake.github.io</a:t>
            </a:r>
            <a:r>
              <a:rPr lang="en-GB" sz="2800" dirty="0"/>
              <a:t>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E197FF-A180-4E67-ACBB-3866A73A7F81}"/>
              </a:ext>
            </a:extLst>
          </p:cNvPr>
          <p:cNvSpPr txBox="1">
            <a:spLocks/>
          </p:cNvSpPr>
          <p:nvPr/>
        </p:nvSpPr>
        <p:spPr>
          <a:xfrm>
            <a:off x="220133" y="106017"/>
            <a:ext cx="9687950" cy="120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827AD-0D2A-4CCD-9B72-4B4FD4540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480729"/>
            <a:ext cx="7315200" cy="3641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CE5CC3-861E-470A-95CD-80D881322ACE}"/>
              </a:ext>
            </a:extLst>
          </p:cNvPr>
          <p:cNvSpPr/>
          <p:nvPr/>
        </p:nvSpPr>
        <p:spPr>
          <a:xfrm>
            <a:off x="4876800" y="5660698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highlight>
                  <a:srgbClr val="272822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https://www.youtube.com/watch?v=pgaEE27nsQw</a:t>
            </a:r>
            <a:r>
              <a:rPr lang="en-GB" sz="2400" dirty="0">
                <a:solidFill>
                  <a:schemeClr val="bg1"/>
                </a:solidFill>
                <a:highlight>
                  <a:srgbClr val="272822"/>
                </a:highligh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3559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93066-36F7-4CF0-B66C-CFC0BAE611B3}"/>
              </a:ext>
            </a:extLst>
          </p:cNvPr>
          <p:cNvSpPr txBox="1"/>
          <p:nvPr/>
        </p:nvSpPr>
        <p:spPr>
          <a:xfrm>
            <a:off x="284549" y="1677368"/>
            <a:ext cx="692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Floating-point numbers should we be worried?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50C0F-DA86-43F1-8264-A71CED2C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37" y="2398419"/>
            <a:ext cx="6633163" cy="3731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EB0148-8351-4E54-8635-EBB621BC1195}"/>
              </a:ext>
            </a:extLst>
          </p:cNvPr>
          <p:cNvSpPr txBox="1"/>
          <p:nvPr/>
        </p:nvSpPr>
        <p:spPr>
          <a:xfrm>
            <a:off x="5469465" y="5806407"/>
            <a:ext cx="540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highlight>
                  <a:srgbClr val="000000"/>
                </a:highlight>
              </a:rPr>
              <a:t> (Photo by Anthony Sweeney/U.S. Army Europe)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39355-C2CD-4090-AD01-A6DEA3A268D9}"/>
              </a:ext>
            </a:extLst>
          </p:cNvPr>
          <p:cNvSpPr txBox="1"/>
          <p:nvPr/>
        </p:nvSpPr>
        <p:spPr>
          <a:xfrm>
            <a:off x="284549" y="2100361"/>
            <a:ext cx="5184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Maybe…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Really depends on what you are doing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466E4-060B-4402-BF47-36C86D5A4AC4}"/>
              </a:ext>
            </a:extLst>
          </p:cNvPr>
          <p:cNvSpPr txBox="1"/>
          <p:nvPr/>
        </p:nvSpPr>
        <p:spPr>
          <a:xfrm>
            <a:off x="440267" y="3742267"/>
            <a:ext cx="4842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4"/>
              </a:rPr>
              <a:t>www.gao.gov/assets/220/215614.pdf</a:t>
            </a:r>
            <a:r>
              <a:rPr lang="en-GB" sz="2400" dirty="0"/>
              <a:t> </a:t>
            </a:r>
          </a:p>
          <a:p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CB75D-B3C5-44E1-A0EB-1A1085E5692B}"/>
              </a:ext>
            </a:extLst>
          </p:cNvPr>
          <p:cNvSpPr txBox="1"/>
          <p:nvPr/>
        </p:nvSpPr>
        <p:spPr>
          <a:xfrm>
            <a:off x="547015" y="2127533"/>
            <a:ext cx="56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0.1 + 0.2 = 0.3000000000000004</a:t>
            </a:r>
          </a:p>
        </p:txBody>
      </p:sp>
    </p:spTree>
    <p:extLst>
      <p:ext uri="{BB962C8B-B14F-4D97-AF65-F5344CB8AC3E}">
        <p14:creationId xmlns:p14="http://schemas.microsoft.com/office/powerpoint/2010/main" val="13889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93066-36F7-4CF0-B66C-CFC0BAE611B3}"/>
              </a:ext>
            </a:extLst>
          </p:cNvPr>
          <p:cNvSpPr txBox="1"/>
          <p:nvPr/>
        </p:nvSpPr>
        <p:spPr>
          <a:xfrm>
            <a:off x="146509" y="1677368"/>
            <a:ext cx="2983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What are they?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7527ED-DA6C-454B-A0EB-97CD8527D0F2}"/>
                  </a:ext>
                </a:extLst>
              </p:cNvPr>
              <p:cNvSpPr txBox="1"/>
              <p:nvPr/>
            </p:nvSpPr>
            <p:spPr>
              <a:xfrm>
                <a:off x="4885266" y="2126070"/>
                <a:ext cx="5036828" cy="641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∗1.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−127)</m:t>
                          </m:r>
                        </m:sup>
                      </m:sSup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7527ED-DA6C-454B-A0EB-97CD8527D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266" y="2126070"/>
                <a:ext cx="5036828" cy="641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0C0EED-E7AD-493A-AB8B-31ED8AFF672E}"/>
              </a:ext>
            </a:extLst>
          </p:cNvPr>
          <p:cNvSpPr txBox="1"/>
          <p:nvPr/>
        </p:nvSpPr>
        <p:spPr>
          <a:xfrm>
            <a:off x="146509" y="2200588"/>
            <a:ext cx="95393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 = 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 = mantissa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 = exponent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32 bits used to represent numbers in IEEE 754 standard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5A3799-890C-409A-AAED-81A23298E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48" y="4657411"/>
            <a:ext cx="11539751" cy="649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3D43F-E3AB-4113-B805-C18962DA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48" y="5310630"/>
            <a:ext cx="11542799" cy="3810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3B677B-27DF-4D46-9BEC-0BC1495E4933}"/>
              </a:ext>
            </a:extLst>
          </p:cNvPr>
          <p:cNvSpPr txBox="1"/>
          <p:nvPr/>
        </p:nvSpPr>
        <p:spPr>
          <a:xfrm>
            <a:off x="246258" y="5682901"/>
            <a:ext cx="55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highlight>
                  <a:srgbClr val="272822"/>
                </a:highlight>
              </a:rPr>
              <a:t>F. </a:t>
            </a:r>
            <a:r>
              <a:rPr lang="en-GB" dirty="0" err="1">
                <a:solidFill>
                  <a:schemeClr val="bg1"/>
                </a:solidFill>
                <a:highlight>
                  <a:srgbClr val="272822"/>
                </a:highlight>
              </a:rPr>
              <a:t>Sanglard</a:t>
            </a:r>
            <a:r>
              <a:rPr lang="en-GB" dirty="0">
                <a:solidFill>
                  <a:schemeClr val="bg1"/>
                </a:solidFill>
                <a:highlight>
                  <a:srgbClr val="272822"/>
                </a:highlight>
              </a:rPr>
              <a:t> (2017) </a:t>
            </a:r>
          </a:p>
        </p:txBody>
      </p:sp>
    </p:spTree>
    <p:extLst>
      <p:ext uri="{BB962C8B-B14F-4D97-AF65-F5344CB8AC3E}">
        <p14:creationId xmlns:p14="http://schemas.microsoft.com/office/powerpoint/2010/main" val="38374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7527ED-DA6C-454B-A0EB-97CD8527D0F2}"/>
                  </a:ext>
                </a:extLst>
              </p:cNvPr>
              <p:cNvSpPr txBox="1"/>
              <p:nvPr/>
            </p:nvSpPr>
            <p:spPr>
              <a:xfrm>
                <a:off x="2764451" y="1483506"/>
                <a:ext cx="5036828" cy="641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∗1.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−127)</m:t>
                          </m:r>
                        </m:sup>
                      </m:sSup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7527ED-DA6C-454B-A0EB-97CD8527D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451" y="1483506"/>
                <a:ext cx="5036828" cy="641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0C0EED-E7AD-493A-AB8B-31ED8AFF672E}"/>
              </a:ext>
            </a:extLst>
          </p:cNvPr>
          <p:cNvSpPr txBox="1"/>
          <p:nvPr/>
        </p:nvSpPr>
        <p:spPr>
          <a:xfrm>
            <a:off x="13616" y="1465572"/>
            <a:ext cx="77876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 = 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 = mantissa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 = exponent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Represent </a:t>
            </a:r>
            <a:r>
              <a:rPr lang="en-GB" sz="2800" i="1" dirty="0"/>
              <a:t>e</a:t>
            </a:r>
            <a:r>
              <a:rPr lang="en-GB" sz="2800" dirty="0"/>
              <a:t>=2.72 in floating-point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DA19D3-7D72-4044-8EE9-FA562DA91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826" y="3295197"/>
            <a:ext cx="6477013" cy="1926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9BA0C5-8BC4-46E2-A997-F58CDE23EE5C}"/>
                  </a:ext>
                </a:extLst>
              </p:cNvPr>
              <p:cNvSpPr txBox="1"/>
              <p:nvPr/>
            </p:nvSpPr>
            <p:spPr>
              <a:xfrm>
                <a:off x="13616" y="3712341"/>
                <a:ext cx="4064000" cy="2005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S = 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E = 128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2.72−2</m:t>
                        </m:r>
                      </m:num>
                      <m:den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4−2</m:t>
                        </m:r>
                      </m:den>
                    </m:f>
                    <m:r>
                      <a:rPr lang="en-GB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0.36</a:t>
                </a:r>
              </a:p>
              <a:p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9BA0C5-8BC4-46E2-A997-F58CDE23E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6" y="3712341"/>
                <a:ext cx="4064000" cy="2005293"/>
              </a:xfrm>
              <a:prstGeom prst="rect">
                <a:avLst/>
              </a:prstGeom>
              <a:blipFill>
                <a:blip r:embed="rId5"/>
                <a:stretch>
                  <a:fillRect l="-2699" t="-33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F674C52-8DB6-45DA-8118-095B1AA2C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00" y="5717634"/>
            <a:ext cx="11542799" cy="3810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1CF80F-AF7A-47CF-AC93-88E0B8956B8D}"/>
              </a:ext>
            </a:extLst>
          </p:cNvPr>
          <p:cNvSpPr txBox="1"/>
          <p:nvPr/>
        </p:nvSpPr>
        <p:spPr>
          <a:xfrm>
            <a:off x="4698999" y="6072443"/>
            <a:ext cx="557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highlight>
                  <a:srgbClr val="272822"/>
                </a:highlight>
              </a:rPr>
              <a:t>F. </a:t>
            </a:r>
            <a:r>
              <a:rPr lang="en-GB" b="1" dirty="0" err="1">
                <a:solidFill>
                  <a:schemeClr val="bg1"/>
                </a:solidFill>
                <a:highlight>
                  <a:srgbClr val="272822"/>
                </a:highlight>
              </a:rPr>
              <a:t>Sanglard</a:t>
            </a:r>
            <a:r>
              <a:rPr lang="en-GB" b="1" dirty="0">
                <a:solidFill>
                  <a:schemeClr val="bg1"/>
                </a:solidFill>
                <a:highlight>
                  <a:srgbClr val="272822"/>
                </a:highlight>
              </a:rPr>
              <a:t> (2017)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A93BF-27B9-4F4D-93FD-CF16658C0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98" y="5374494"/>
            <a:ext cx="11542799" cy="3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7527ED-DA6C-454B-A0EB-97CD8527D0F2}"/>
                  </a:ext>
                </a:extLst>
              </p:cNvPr>
              <p:cNvSpPr txBox="1"/>
              <p:nvPr/>
            </p:nvSpPr>
            <p:spPr>
              <a:xfrm>
                <a:off x="2764451" y="1483506"/>
                <a:ext cx="5036828" cy="641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∗1.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−127)</m:t>
                          </m:r>
                        </m:sup>
                      </m:sSup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7527ED-DA6C-454B-A0EB-97CD8527D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451" y="1483506"/>
                <a:ext cx="5036828" cy="641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C0EED-E7AD-493A-AB8B-31ED8AFF672E}"/>
                  </a:ext>
                </a:extLst>
              </p:cNvPr>
              <p:cNvSpPr txBox="1"/>
              <p:nvPr/>
            </p:nvSpPr>
            <p:spPr>
              <a:xfrm>
                <a:off x="13616" y="1465572"/>
                <a:ext cx="11539751" cy="3717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S = sign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M = mantissa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E = exponent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Represent </a:t>
                </a:r>
                <a:r>
                  <a:rPr lang="en-GB" sz="2800" i="1" dirty="0"/>
                  <a:t>e</a:t>
                </a:r>
                <a:r>
                  <a:rPr lang="en-GB" sz="2800" dirty="0"/>
                  <a:t>=2.72 in floating-point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S = 0                                                       0b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E = 128                                                   10000000b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800" dirty="0"/>
                  <a:t>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2.72−2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4−2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=0.36∗</m:t>
                    </m:r>
                    <m:sSup>
                      <m:sSup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en-GB" sz="2800" dirty="0"/>
                  <a:t>                            01011100001010001111011b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C0EED-E7AD-493A-AB8B-31ED8AFF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6" y="1465572"/>
                <a:ext cx="11539751" cy="3717813"/>
              </a:xfrm>
              <a:prstGeom prst="rect">
                <a:avLst/>
              </a:prstGeom>
              <a:blipFill>
                <a:blip r:embed="rId4"/>
                <a:stretch>
                  <a:fillRect l="-951" t="-1639" b="-9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D5A3799-890C-409A-AAED-81A23298E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24" y="5305083"/>
            <a:ext cx="11539751" cy="649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240E8-2B7B-4757-81E7-B53019882DB7}"/>
              </a:ext>
            </a:extLst>
          </p:cNvPr>
          <p:cNvSpPr txBox="1"/>
          <p:nvPr/>
        </p:nvSpPr>
        <p:spPr>
          <a:xfrm>
            <a:off x="212423" y="5488588"/>
            <a:ext cx="1176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0  1  0 0  0  0 0 0  0  0  1 0  1  1 1  0  0 0  0  1 0  1  0 0  0 1  1  1 1  0 1  1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60F6F-CEB9-4039-B02E-6716B9C4F817}"/>
              </a:ext>
            </a:extLst>
          </p:cNvPr>
          <p:cNvSpPr/>
          <p:nvPr/>
        </p:nvSpPr>
        <p:spPr>
          <a:xfrm>
            <a:off x="6325355" y="3491028"/>
            <a:ext cx="5017100" cy="150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002429-1211-457A-BBFA-EC213C0BEFD1}"/>
                  </a:ext>
                </a:extLst>
              </p:cNvPr>
              <p:cNvSpPr txBox="1"/>
              <p:nvPr/>
            </p:nvSpPr>
            <p:spPr>
              <a:xfrm>
                <a:off x="3628163" y="5289603"/>
                <a:ext cx="3996543" cy="448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GB" sz="2800" b="1" i="0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GB" sz="28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28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2800" b="1" i="0" smtClean="0">
                          <a:latin typeface="Cambria Math" panose="02040503050406030204" pitchFamily="18" charset="0"/>
                        </a:rPr>
                        <m:t>𝟑𝟔</m:t>
                      </m:r>
                      <m:r>
                        <a:rPr lang="en-GB" sz="2800" b="1" i="0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𝟏𝟐𝟖</m:t>
                          </m:r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𝟏𝟐𝟕</m:t>
                          </m:r>
                          <m:r>
                            <a:rPr lang="en-GB" sz="2800" b="1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002429-1211-457A-BBFA-EC213C0BE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163" y="5289603"/>
                <a:ext cx="3996543" cy="448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0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4C528A-B2BF-4626-A938-CB4E919DB39C}"/>
              </a:ext>
            </a:extLst>
          </p:cNvPr>
          <p:cNvSpPr/>
          <p:nvPr/>
        </p:nvSpPr>
        <p:spPr>
          <a:xfrm>
            <a:off x="0" y="0"/>
            <a:ext cx="12192000" cy="1417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Floating-point numbers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5A3799-890C-409A-AAED-81A23298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23" y="3157422"/>
            <a:ext cx="11539751" cy="649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240E8-2B7B-4757-81E7-B53019882DB7}"/>
              </a:ext>
            </a:extLst>
          </p:cNvPr>
          <p:cNvSpPr txBox="1"/>
          <p:nvPr/>
        </p:nvSpPr>
        <p:spPr>
          <a:xfrm>
            <a:off x="323244" y="3340927"/>
            <a:ext cx="1176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0  1  0 0  0  0 0 0  0  0  1 0  1  1 1  0  0 0  0  1 0  1  0 0  0 1  1  1 1  0 1  1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C0040-3C4E-451A-8F91-A40424975901}"/>
              </a:ext>
            </a:extLst>
          </p:cNvPr>
          <p:cNvSpPr txBox="1"/>
          <p:nvPr/>
        </p:nvSpPr>
        <p:spPr>
          <a:xfrm>
            <a:off x="323244" y="4149108"/>
            <a:ext cx="11542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                         2.72 != 2.7200000286102294921875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160C9-DB82-43DB-90E6-BCB228364E48}"/>
              </a:ext>
            </a:extLst>
          </p:cNvPr>
          <p:cNvSpPr txBox="1"/>
          <p:nvPr/>
        </p:nvSpPr>
        <p:spPr>
          <a:xfrm>
            <a:off x="491067" y="1680675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Main problem in floating-point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Can’t exactly represent all real numbers!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6331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St Andrews 1">
      <a:dk1>
        <a:srgbClr val="202024"/>
      </a:dk1>
      <a:lt1>
        <a:srgbClr val="FFFFFF"/>
      </a:lt1>
      <a:dk2>
        <a:srgbClr val="6A6A6B"/>
      </a:dk2>
      <a:lt2>
        <a:srgbClr val="F0F0F0"/>
      </a:lt2>
      <a:accent1>
        <a:srgbClr val="00539B"/>
      </a:accent1>
      <a:accent2>
        <a:srgbClr val="C22A22"/>
      </a:accent2>
      <a:accent3>
        <a:srgbClr val="F4C900"/>
      </a:accent3>
      <a:accent4>
        <a:srgbClr val="1B74C3"/>
      </a:accent4>
      <a:accent5>
        <a:srgbClr val="608738"/>
      </a:accent5>
      <a:accent6>
        <a:srgbClr val="785596"/>
      </a:accent6>
      <a:hlink>
        <a:srgbClr val="004077"/>
      </a:hlink>
      <a:folHlink>
        <a:srgbClr val="1B74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of St Andrews" id="{9F2FFB2B-CBA0-6442-B6E2-B406182147C6}" vid="{4AE9A99B-60C5-F14D-A0E8-157FA40E57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17098</TotalTime>
  <Words>1619</Words>
  <Application>Microsoft Office PowerPoint</Application>
  <PresentationFormat>Widescreen</PresentationFormat>
  <Paragraphs>346</Paragraphs>
  <Slides>43</Slides>
  <Notes>43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Cambria Math</vt:lpstr>
      <vt:lpstr>Office Theme</vt:lpstr>
      <vt:lpstr>Things every computational physicist should be aware of…</vt:lpstr>
      <vt:lpstr>Introduction</vt:lpstr>
      <vt:lpstr>Binary</vt:lpstr>
      <vt:lpstr>Binary</vt:lpstr>
      <vt:lpstr>Floating-point numbers</vt:lpstr>
      <vt:lpstr>Floating-point numbers</vt:lpstr>
      <vt:lpstr>Floating-point numbers</vt:lpstr>
      <vt:lpstr>Floating-point numbers</vt:lpstr>
      <vt:lpstr>Floating-point numbers</vt:lpstr>
      <vt:lpstr>Floating-point numbers</vt:lpstr>
      <vt:lpstr>Floating-point numbers</vt:lpstr>
      <vt:lpstr>Floating-point numbers</vt:lpstr>
      <vt:lpstr>Floating-point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Random numbers</vt:lpstr>
      <vt:lpstr>Algorithms</vt:lpstr>
      <vt:lpstr>Algorithms – Monte Carlo Method</vt:lpstr>
      <vt:lpstr>Algorithms – Monte Carlo Method</vt:lpstr>
      <vt:lpstr>Algorithms – Monte Carlo Method</vt:lpstr>
      <vt:lpstr>Algorithms – Monte Carlo Method</vt:lpstr>
      <vt:lpstr>Algorithms – Monte Carlo Method</vt:lpstr>
      <vt:lpstr>Algorithms – Finite difference Method</vt:lpstr>
      <vt:lpstr>Algorithms – Finite difference Method</vt:lpstr>
      <vt:lpstr>Algorithms – Finite difference Method</vt:lpstr>
      <vt:lpstr>PowerPoint Presentation</vt:lpstr>
      <vt:lpstr>Algorithms – Finite difference Method</vt:lpstr>
      <vt:lpstr>Algorithms - BVH</vt:lpstr>
      <vt:lpstr>Algorithms - BVH</vt:lpstr>
      <vt:lpstr>Algorithms - BVH</vt:lpstr>
      <vt:lpstr>Algorithms - BVH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light-tissue interactions using the Monte Carlo Radiation Transfer method</dc:title>
  <dc:creator>Lewis</dc:creator>
  <cp:lastModifiedBy>Lewis</cp:lastModifiedBy>
  <cp:revision>275</cp:revision>
  <dcterms:modified xsi:type="dcterms:W3CDTF">2018-10-24T10:43:11Z</dcterms:modified>
</cp:coreProperties>
</file>