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66" r:id="rId3"/>
    <p:sldMasterId id="2147483668" r:id="rId4"/>
    <p:sldMasterId id="2147483671" r:id="rId5"/>
  </p:sldMasterIdLst>
  <p:notesMasterIdLst>
    <p:notesMasterId r:id="rId33"/>
  </p:notesMasterIdLst>
  <p:handoutMasterIdLst>
    <p:handoutMasterId r:id="rId34"/>
  </p:handoutMasterIdLst>
  <p:sldIdLst>
    <p:sldId id="256" r:id="rId6"/>
    <p:sldId id="354" r:id="rId7"/>
    <p:sldId id="289" r:id="rId8"/>
    <p:sldId id="283" r:id="rId9"/>
    <p:sldId id="353" r:id="rId10"/>
    <p:sldId id="351" r:id="rId11"/>
    <p:sldId id="284" r:id="rId12"/>
    <p:sldId id="291" r:id="rId13"/>
    <p:sldId id="292" r:id="rId14"/>
    <p:sldId id="293" r:id="rId15"/>
    <p:sldId id="294" r:id="rId16"/>
    <p:sldId id="295" r:id="rId17"/>
    <p:sldId id="308" r:id="rId18"/>
    <p:sldId id="298" r:id="rId19"/>
    <p:sldId id="296" r:id="rId20"/>
    <p:sldId id="342" r:id="rId21"/>
    <p:sldId id="304" r:id="rId22"/>
    <p:sldId id="322" r:id="rId23"/>
    <p:sldId id="301" r:id="rId24"/>
    <p:sldId id="327" r:id="rId25"/>
    <p:sldId id="341" r:id="rId26"/>
    <p:sldId id="299" r:id="rId27"/>
    <p:sldId id="331" r:id="rId28"/>
    <p:sldId id="288" r:id="rId29"/>
    <p:sldId id="326" r:id="rId30"/>
    <p:sldId id="323" r:id="rId31"/>
    <p:sldId id="324" r:id="rId3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FFCC99"/>
    <a:srgbClr val="FFFF66"/>
    <a:srgbClr val="FF9966"/>
    <a:srgbClr val="FFCC66"/>
    <a:srgbClr val="FFFF99"/>
    <a:srgbClr val="FFFFCC"/>
    <a:srgbClr val="CC99FF"/>
    <a:srgbClr val="CC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187" autoAdjust="0"/>
  </p:normalViewPr>
  <p:slideViewPr>
    <p:cSldViewPr snapToGrid="0" snapToObjects="1">
      <p:cViewPr varScale="1">
        <p:scale>
          <a:sx n="80" d="100"/>
          <a:sy n="80" d="100"/>
        </p:scale>
        <p:origin x="102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19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D7845-2F68-449A-95F2-9DF4A6E40CDF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379B7-F264-4315-AFF4-14406CD6A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649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E6DAE-467D-4DB3-863B-8B51D281C186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5B24E-182F-43EF-8FD1-D12495503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86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5B24E-182F-43EF-8FD1-D12495503E8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22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5B24E-182F-43EF-8FD1-D12495503E8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292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5B24E-182F-43EF-8FD1-D12495503E8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810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5B24E-182F-43EF-8FD1-D12495503E8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76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5B24E-182F-43EF-8FD1-D12495503E8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5B24E-182F-43EF-8FD1-D12495503E8F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8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5B24E-182F-43EF-8FD1-D12495503E8F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2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- </a:t>
            </a:r>
            <a:r>
              <a:rPr lang="en-GB" sz="1200" dirty="0" smtClean="0">
                <a:solidFill>
                  <a:srgbClr val="FF0000"/>
                </a:solidFill>
              </a:rPr>
              <a:t>schools block storage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5B24E-182F-43EF-8FD1-D12495503E8F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2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5B24E-182F-43EF-8FD1-D12495503E8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63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5B24E-182F-43EF-8FD1-D12495503E8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144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5B24E-182F-43EF-8FD1-D12495503E8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910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5B24E-182F-43EF-8FD1-D12495503E8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6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3999" cy="68573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3999" cy="685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29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56E-7766-4742-9E3F-783F5FD29226}" type="datetime1">
              <a:rPr lang="en-GB" smtClean="0"/>
              <a:t>25/04/2018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 Andrews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8" y="551824"/>
            <a:ext cx="7909428" cy="491405"/>
          </a:xfrm>
          <a:prstGeom prst="rect">
            <a:avLst/>
          </a:prstGeom>
        </p:spPr>
      </p:pic>
      <p:pic>
        <p:nvPicPr>
          <p:cNvPr id="8" name="Picture 7" descr="University_Library_ring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2269" y="5318996"/>
            <a:ext cx="1671731" cy="15386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BA89-6FB6-4DD4-9C49-C17D9B062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3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397A-66E3-4102-A89B-EC642ECB9254}" type="datetime1">
              <a:rPr lang="en-GB" smtClean="0"/>
              <a:t>25/04/2018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 Andrews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8" y="551824"/>
            <a:ext cx="7909428" cy="491405"/>
          </a:xfrm>
          <a:prstGeom prst="rect">
            <a:avLst/>
          </a:prstGeom>
        </p:spPr>
      </p:pic>
      <p:pic>
        <p:nvPicPr>
          <p:cNvPr id="8" name="Picture 7" descr="University_Library_ring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2269" y="5318996"/>
            <a:ext cx="1671731" cy="15386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BA89-6FB6-4DD4-9C49-C17D9B062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0EF3-5216-4873-A0CE-39852CBB5AB5}" type="datetime1">
              <a:rPr lang="en-GB" smtClean="0"/>
              <a:t>25/04/2018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 Andrews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BA89-6FB6-4DD4-9C49-C17D9B062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3400778" y="3062112"/>
            <a:ext cx="1989666" cy="1964928"/>
          </a:xfrm>
          <a:prstGeom prst="ellipse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" y="551824"/>
            <a:ext cx="7909428" cy="49140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26016" y="3211157"/>
            <a:ext cx="186442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New </a:t>
            </a:r>
            <a:r>
              <a:rPr lang="en-US" sz="2800" dirty="0" smtClean="0"/>
              <a:t>Digital Research Division</a:t>
            </a:r>
          </a:p>
          <a:p>
            <a:pPr algn="ctr"/>
            <a:r>
              <a:rPr lang="en-US" sz="2800" dirty="0" smtClean="0"/>
              <a:t>Library</a:t>
            </a:r>
            <a:endParaRPr lang="en-US" sz="2800" dirty="0"/>
          </a:p>
        </p:txBody>
      </p:sp>
      <p:pic>
        <p:nvPicPr>
          <p:cNvPr id="8" name="Picture 7" descr="307px-Open_Access_logo_PLoS_white.sv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350" y="672510"/>
            <a:ext cx="1059214" cy="1656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43670" y="1043229"/>
            <a:ext cx="1325914" cy="1546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3257" y="1500560"/>
            <a:ext cx="2727244" cy="5097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06627" y="3062112"/>
            <a:ext cx="2613150" cy="734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50298" y="4312357"/>
            <a:ext cx="2695579" cy="1932843"/>
          </a:xfrm>
          <a:prstGeom prst="rect">
            <a:avLst/>
          </a:prstGeom>
        </p:spPr>
      </p:pic>
      <p:pic>
        <p:nvPicPr>
          <p:cNvPr id="13" name="Picture 12" descr="e-data-discovery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4" y="2590129"/>
            <a:ext cx="2527300" cy="2197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12444" y="5968349"/>
            <a:ext cx="1778000" cy="546100"/>
          </a:xfrm>
          <a:prstGeom prst="rect">
            <a:avLst/>
          </a:prstGeom>
        </p:spPr>
      </p:pic>
      <p:pic>
        <p:nvPicPr>
          <p:cNvPr id="15" name="Picture 14" descr="four-ways-to-measure-impact-copy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8" y="5214392"/>
            <a:ext cx="2708453" cy="13000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88C1-C6F8-4895-982A-1E11E54736C1}" type="datetime1">
              <a:rPr lang="en-GB" smtClean="0"/>
              <a:t>25/04/2018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 Andrews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BA89-6FB6-4DD4-9C49-C17D9B062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6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06B0-9B76-4510-8EE9-E05D00473CF8}" type="datetime1">
              <a:rPr lang="en-GB" smtClean="0"/>
              <a:t>25/04/2018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 Andrews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34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EDA0-4389-4E5B-927D-56E3CA45F31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25/04/2018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 Andrews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76F7-6F0F-42ED-9D96-09677B99BB1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25/04/2018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 Andrews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2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3999" cy="685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34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ADC6-49D5-498F-974E-DD589D2F54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25/04/2018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 Andrews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6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jpg"/><Relationship Id="rId5" Type="http://schemas.openxmlformats.org/officeDocument/2006/relationships/image" Target="../media/image3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8B82B-7052-434D-84BD-FA528FBC3921}" type="datetime1">
              <a:rPr lang="en-GB" smtClean="0"/>
              <a:t>25/04/2018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 Andrews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0BA89-6FB6-4DD4-9C49-C17D9B062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5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9B2D9-F55D-43DC-9271-5D2A2414B838}" type="datetime1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St Andrews</a:t>
            </a:r>
            <a:endParaRPr lang="en-GB" dirty="0"/>
          </a:p>
        </p:txBody>
      </p:sp>
      <p:pic>
        <p:nvPicPr>
          <p:cNvPr id="8" name="Picture 7" descr="University_Library_ring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2269" y="5318996"/>
            <a:ext cx="1671731" cy="15386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D1413-404F-442A-82CB-63C13B870AF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8" y="551824"/>
            <a:ext cx="7909428" cy="4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8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AE27F-2E58-4C3A-916E-77940E85AE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25/04/2018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 Andrews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niversity_Library_ring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2269" y="5318996"/>
            <a:ext cx="1671731" cy="15386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D1413-404F-442A-82CB-63C13B870A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8" y="551824"/>
            <a:ext cx="7909428" cy="4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3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BFDC2-B4BF-4EC0-96C5-3A6298C448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25/04/2018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 Andrews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niversity_Library_rings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72269" y="5318996"/>
            <a:ext cx="1671731" cy="15386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D1413-404F-442A-82CB-63C13B870A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8" y="551824"/>
            <a:ext cx="7909428" cy="4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3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945A2-C1C1-4CA2-A259-62D14D7FD8A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25/04/2018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 Andrews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niversity_Library_rings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72269" y="5318996"/>
            <a:ext cx="1671731" cy="15386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D1413-404F-442A-82CB-63C13B870A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8" y="551824"/>
            <a:ext cx="7909428" cy="4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orcid.org/0000-0003-2594-350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andrews.ac.uk/staff/research/data/organisatio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gb/library/windows/desktop/aa365247(v=vs.85).aspx#naming_conventions)" TargetMode="External"/><Relationship Id="rId2" Type="http://schemas.openxmlformats.org/officeDocument/2006/relationships/hyperlink" Target="https://msdn.microsoft.com/en-gb/library/windows/desktop/aa365247(v=vs.85).aspx#naming_conventions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enamer.com/" TargetMode="External"/><Relationship Id="rId2" Type="http://schemas.openxmlformats.org/officeDocument/2006/relationships/hyperlink" Target="https://mrrsoftware.com/namechanger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bulkrenameutility.co.uk/Main_Intro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open_formats" TargetMode="Externa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c.ac.uk/resources/standards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-andrews.ac.uk/media/it-services/documents/studentquickguid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st-andrews.ac.uk/filestorage/mappingtothenewcentralfilestorecf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gb/download/details.aspx?id=1515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hyperlink" Target="http://researchdata.wp.st-andrews.ac.uk/" TargetMode="External"/><Relationship Id="rId4" Type="http://schemas.openxmlformats.org/officeDocument/2006/relationships/hyperlink" Target="mailto:research-data@st-andrews.ac.uk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dublincore.org/metadata-basics/" TargetMode="Externa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.datacite.org/meta/kernel-3/metadata.xsd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resources/standard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schema.datacite.org/meta/kernel-3/metadata.xs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2zK3sAtr-4&amp;index=1&amp;list=PL2XF5RiVI7GPXEhdylRmJjjSXXjsOQpT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-andrews.ac.uk/staff/policy/research/researchdata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mponline.dcc.ac.uk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012339" y="2209090"/>
            <a:ext cx="7119321" cy="264937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500" dirty="0">
                <a:solidFill>
                  <a:srgbClr val="00AEEF"/>
                </a:solidFill>
                <a:latin typeface="Palatino"/>
                <a:cs typeface="Palatino"/>
              </a:rPr>
              <a:t>Research </a:t>
            </a:r>
            <a:r>
              <a:rPr lang="en-GB" sz="3500" dirty="0" smtClean="0">
                <a:solidFill>
                  <a:srgbClr val="00AEEF"/>
                </a:solidFill>
                <a:latin typeface="Palatino"/>
                <a:cs typeface="Palatino"/>
              </a:rPr>
              <a:t>Data Management</a:t>
            </a:r>
          </a:p>
          <a:p>
            <a:pPr marL="0" indent="0" algn="ctr">
              <a:buNone/>
            </a:pPr>
            <a:endParaRPr lang="en-US" sz="2000" dirty="0" smtClean="0">
              <a:solidFill>
                <a:srgbClr val="00AEEF"/>
              </a:solidFill>
              <a:latin typeface="Palatino"/>
              <a:cs typeface="Palatino"/>
            </a:endParaRPr>
          </a:p>
          <a:p>
            <a:pPr marL="0" indent="0" algn="ctr">
              <a:buNone/>
            </a:pP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25</a:t>
            </a:r>
            <a:r>
              <a:rPr lang="en-US" sz="2100" baseline="30000" dirty="0" smtClean="0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th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 April 2018</a:t>
            </a:r>
          </a:p>
          <a:p>
            <a:pPr marL="0" indent="0" algn="ctr">
              <a:buNone/>
            </a:pPr>
            <a:endParaRPr lang="en-US" sz="2100" dirty="0" smtClean="0">
              <a:solidFill>
                <a:srgbClr val="00AEEF"/>
              </a:solidFill>
              <a:latin typeface="Palatino"/>
              <a:cs typeface="Palatino"/>
            </a:endParaRPr>
          </a:p>
          <a:p>
            <a:pPr marL="0" indent="0" algn="ctr">
              <a:buNone/>
            </a:pP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Federica Fina, Data Scientist, University of St Andrews Library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100" dirty="0" smtClean="0">
                <a:solidFill>
                  <a:srgbClr val="00AEEF"/>
                </a:solidFill>
                <a:latin typeface="Palatino"/>
                <a:cs typeface="Palatino"/>
                <a:hlinkClick r:id="rId2"/>
              </a:rPr>
              <a:t>0000-0003-2594-350X</a:t>
            </a:r>
            <a:endParaRPr lang="en-US" sz="2100" dirty="0">
              <a:solidFill>
                <a:srgbClr val="00AEEF"/>
              </a:solidFill>
              <a:latin typeface="Palatino"/>
              <a:cs typeface="Palatin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44" y="4470399"/>
            <a:ext cx="268111" cy="268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Create and process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>
            <a:spLocks noChangeAspect="1"/>
          </p:cNvSpPr>
          <p:nvPr/>
        </p:nvSpPr>
        <p:spPr>
          <a:xfrm>
            <a:off x="1288648" y="1908008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  <a:solidFill>
            <a:srgbClr val="CC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 smtClean="0">
                <a:solidFill>
                  <a:prstClr val="white"/>
                </a:solidFill>
              </a:rPr>
              <a:t>Plan</a:t>
            </a:r>
            <a:endParaRPr lang="en-GB" sz="1100" b="1" dirty="0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 noChangeAspect="1"/>
          </p:cNvSpPr>
          <p:nvPr/>
        </p:nvSpPr>
        <p:spPr>
          <a:xfrm rot="1800000">
            <a:off x="1949713" y="2368065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  <a:solidFill>
            <a:srgbClr val="CC99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5" rIns="42607" bIns="4202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 noChangeAspect="1"/>
          </p:cNvSpPr>
          <p:nvPr/>
        </p:nvSpPr>
        <p:spPr>
          <a:xfrm>
            <a:off x="2097486" y="237499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 smtClean="0">
                <a:solidFill>
                  <a:prstClr val="white"/>
                </a:solidFill>
              </a:rPr>
              <a:t>Create</a:t>
            </a:r>
            <a:endParaRPr lang="en-GB" sz="1100" b="1" dirty="0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 noChangeAspect="1"/>
          </p:cNvSpPr>
          <p:nvPr/>
        </p:nvSpPr>
        <p:spPr>
          <a:xfrm rot="5400000">
            <a:off x="2354194" y="3064868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2025" rIns="42607" bIns="4202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 noChangeAspect="1"/>
          </p:cNvSpPr>
          <p:nvPr/>
        </p:nvSpPr>
        <p:spPr>
          <a:xfrm>
            <a:off x="2097486" y="3308957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 smtClean="0">
                <a:solidFill>
                  <a:prstClr val="white"/>
                </a:solidFill>
              </a:rPr>
              <a:t>Process</a:t>
            </a:r>
            <a:endParaRPr lang="en-GB" sz="1100" b="1" dirty="0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 noChangeAspect="1"/>
          </p:cNvSpPr>
          <p:nvPr/>
        </p:nvSpPr>
        <p:spPr>
          <a:xfrm rot="19800000">
            <a:off x="1959825" y="3766883"/>
            <a:ext cx="146283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6" tIns="42026" rIns="0" bIns="4202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 noChangeAspect="1"/>
          </p:cNvSpPr>
          <p:nvPr/>
        </p:nvSpPr>
        <p:spPr>
          <a:xfrm>
            <a:off x="1288648" y="377594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dirty="0" smtClean="0">
                <a:solidFill>
                  <a:prstClr val="white"/>
                </a:solidFill>
              </a:rPr>
              <a:t>Preserve</a:t>
            </a:r>
            <a:endParaRPr lang="en-GB" sz="900" b="1" dirty="0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 rot="1800000">
            <a:off x="1147836" y="3773033"/>
            <a:ext cx="146284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7" tIns="42027" rIns="0" bIns="4202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 noChangeAspect="1"/>
          </p:cNvSpPr>
          <p:nvPr/>
        </p:nvSpPr>
        <p:spPr>
          <a:xfrm>
            <a:off x="479809" y="3308957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 smtClean="0">
                <a:solidFill>
                  <a:prstClr val="white"/>
                </a:solidFill>
              </a:rPr>
              <a:t>Share</a:t>
            </a:r>
            <a:endParaRPr lang="en-GB" sz="1100" b="1" dirty="0">
              <a:solidFill>
                <a:prstClr val="white"/>
              </a:solidFill>
            </a:endParaRPr>
          </a:p>
        </p:txBody>
      </p:sp>
      <p:sp>
        <p:nvSpPr>
          <p:cNvPr id="28" name="Freeform 27"/>
          <p:cNvSpPr>
            <a:spLocks noChangeAspect="1"/>
          </p:cNvSpPr>
          <p:nvPr/>
        </p:nvSpPr>
        <p:spPr>
          <a:xfrm rot="16200000">
            <a:off x="742816" y="3068647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7" rIns="42608" bIns="4202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>
            <a:off x="479809" y="237499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 smtClean="0">
                <a:solidFill>
                  <a:prstClr val="white"/>
                </a:solidFill>
              </a:rPr>
              <a:t>Reuse</a:t>
            </a:r>
            <a:endParaRPr lang="en-GB" sz="1100" b="1" dirty="0">
              <a:solidFill>
                <a:prstClr val="white"/>
              </a:solidFill>
            </a:endParaRPr>
          </a:p>
        </p:txBody>
      </p:sp>
      <p:sp>
        <p:nvSpPr>
          <p:cNvPr id="30" name="Freeform 29"/>
          <p:cNvSpPr>
            <a:spLocks noChangeAspect="1"/>
          </p:cNvSpPr>
          <p:nvPr/>
        </p:nvSpPr>
        <p:spPr>
          <a:xfrm rot="19800000">
            <a:off x="1144024" y="2369955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6" rIns="42607" bIns="4202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08711" y="2179052"/>
            <a:ext cx="55780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File naming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</a:rPr>
              <a:t>conventions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Directory structure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>
                    <a:lumMod val="50000"/>
                  </a:prstClr>
                </a:solidFill>
              </a:rPr>
              <a:t>Version control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Document methods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</a:rPr>
              <a:t>, procedures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Metadata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1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 naming</a:t>
            </a:r>
            <a:endParaRPr kumimoji="0" lang="en-GB" sz="24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321756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GB" sz="2000" dirty="0">
                <a:solidFill>
                  <a:srgbClr val="558ED5"/>
                </a:solidFill>
              </a:rPr>
              <a:t>consistent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 - within a research group, it's recommended that you agree on file naming conventions early on in the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project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are </a:t>
            </a:r>
            <a:r>
              <a:rPr lang="en-GB" sz="2000" dirty="0">
                <a:solidFill>
                  <a:srgbClr val="558ED5"/>
                </a:solidFill>
              </a:rPr>
              <a:t>concise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but </a:t>
            </a:r>
            <a:r>
              <a:rPr lang="en-GB" sz="2000" dirty="0" smtClean="0">
                <a:solidFill>
                  <a:srgbClr val="558ED5"/>
                </a:solidFill>
              </a:rPr>
              <a:t>informative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(clear logic) and </a:t>
            </a:r>
            <a:r>
              <a:rPr lang="en-GB" sz="2000" dirty="0" smtClean="0">
                <a:solidFill>
                  <a:srgbClr val="558ED5"/>
                </a:solidFill>
              </a:rPr>
              <a:t>meaningful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to you and your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colleagues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do </a:t>
            </a:r>
            <a:r>
              <a:rPr lang="en-GB" sz="2000" b="1" dirty="0">
                <a:solidFill>
                  <a:srgbClr val="558ED5"/>
                </a:solidFill>
              </a:rPr>
              <a:t>not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contain </a:t>
            </a:r>
            <a:r>
              <a:rPr lang="en-GB" sz="2000" dirty="0">
                <a:solidFill>
                  <a:srgbClr val="558ED5"/>
                </a:solidFill>
              </a:rPr>
              <a:t>special characters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(\ / : * ? “ &lt; &gt; | [ ] &amp; $) </a:t>
            </a:r>
            <a:r>
              <a:rPr lang="en-GB" sz="2000" dirty="0" smtClean="0">
                <a:solidFill>
                  <a:srgbClr val="558ED5"/>
                </a:solidFill>
              </a:rPr>
              <a:t>or spaces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should </a:t>
            </a:r>
            <a:r>
              <a:rPr lang="en-GB" sz="2000" dirty="0">
                <a:solidFill>
                  <a:srgbClr val="558ED5"/>
                </a:solidFill>
              </a:rPr>
              <a:t>not conflict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when moved from one location to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another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take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account of how </a:t>
            </a:r>
            <a:r>
              <a:rPr lang="en-GB" sz="2000" dirty="0">
                <a:solidFill>
                  <a:srgbClr val="558ED5"/>
                </a:solidFill>
              </a:rPr>
              <a:t>scalable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your file naming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convention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needs to be; e.g. if you want to include the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project/sample/subject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number, don't limit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the number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to two digits, or you can only have ninety nine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items.</a:t>
            </a:r>
          </a:p>
          <a:p>
            <a:pPr marL="285750" indent="-285750" fontAlgn="base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58ED5"/>
                </a:solidFill>
              </a:rPr>
              <a:t>Document the logic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behind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your file naming method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://www.st-andrews.ac.uk/staff/research/data/organisation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864800"/>
            <a:ext cx="4269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Make sure that the names of your files: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BA89-6FB6-4DD4-9C49-C17D9B062E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 naming in practice</a:t>
            </a:r>
            <a:endParaRPr kumimoji="0" lang="en-GB" sz="24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64800"/>
            <a:ext cx="8229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558ED5"/>
                </a:solidFill>
              </a:rPr>
              <a:t>Identification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: project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ID,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researcher's initials, name of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team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instrument…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 fontAlgn="base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558ED5"/>
                </a:solidFill>
              </a:rPr>
              <a:t>Punctuation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: decide on conventions for if and when to use punctuation symbols, capitals,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hyphens. (“-” or “_” ?)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Windows-not all characters are OK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 fontAlgn="base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558ED5"/>
                </a:solidFill>
              </a:rPr>
              <a:t>Dates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: agree on a logical use of dates so that they display chronologically i.e. YYYY-MM-DD.</a:t>
            </a:r>
          </a:p>
          <a:p>
            <a:pPr marL="285750" indent="-28575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558ED5"/>
                </a:solidFill>
              </a:rPr>
              <a:t>Order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: confirm which element should go first, so that files on the same theme are listed together and can therefore be found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easily</a:t>
            </a:r>
          </a:p>
          <a:p>
            <a:pPr marL="285750" indent="-28575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558ED5"/>
                </a:solidFill>
              </a:rPr>
              <a:t>Length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: for windows the max file </a:t>
            </a:r>
            <a:r>
              <a:rPr lang="en-GB" sz="2000" u="sng" dirty="0" smtClean="0">
                <a:solidFill>
                  <a:schemeClr val="bg1">
                    <a:lumMod val="50000"/>
                  </a:schemeClr>
                </a:solidFill>
              </a:rPr>
              <a:t>path length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is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260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characters 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https://msdn.microsoft.com/en-gb/library/windows/desktop/aa365247(v=vs.85).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aspx#naming_conventions)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 – see files/folders organisation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Examples: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2015-10-02_XRD-P_ff23_SampleCode </a:t>
            </a: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32 characters</a:t>
            </a:r>
            <a:endParaRPr lang="en-GB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2015-10-02_XRD-P-John_ff23_SampleCode </a:t>
            </a:r>
            <a:r>
              <a:rPr lang="en-GB" sz="19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37 characters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	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BA89-6FB6-4DD4-9C49-C17D9B062E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Bulk renaming</a:t>
            </a:r>
            <a:endParaRPr kumimoji="0" lang="en-GB" sz="24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64800"/>
            <a:ext cx="822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Aft>
                <a:spcPts val="1200"/>
              </a:spcAft>
              <a:buClr>
                <a:schemeClr val="bg1">
                  <a:lumMod val="50000"/>
                </a:schemeClr>
              </a:buClr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Keep in mind that tools exist (more or less sophisticated) that allow to bulk rename files. </a:t>
            </a:r>
          </a:p>
          <a:p>
            <a:pPr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Use cases:</a:t>
            </a:r>
          </a:p>
          <a:p>
            <a:pPr marL="342900" indent="-342900"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for digital images that are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automatically assigned filenames consisting of </a:t>
            </a:r>
            <a:r>
              <a:rPr lang="en-GB" sz="2000" dirty="0">
                <a:solidFill>
                  <a:srgbClr val="558ED5"/>
                </a:solidFill>
              </a:rPr>
              <a:t>sequential numbers </a:t>
            </a:r>
          </a:p>
          <a:p>
            <a:pPr marL="342900" indent="-342900"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for files created by proprietary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software or instrumentation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that are given </a:t>
            </a:r>
            <a:r>
              <a:rPr lang="en-GB" sz="2000" dirty="0" smtClean="0">
                <a:solidFill>
                  <a:srgbClr val="558ED5"/>
                </a:solidFill>
              </a:rPr>
              <a:t>default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and meaningless filenames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for  </a:t>
            </a:r>
            <a:r>
              <a:rPr lang="en-GB" sz="2000" dirty="0">
                <a:solidFill>
                  <a:srgbClr val="558ED5"/>
                </a:solidFill>
              </a:rPr>
              <a:t>files </a:t>
            </a:r>
            <a:r>
              <a:rPr lang="en-GB" sz="2000" dirty="0" smtClean="0">
                <a:solidFill>
                  <a:srgbClr val="558ED5"/>
                </a:solidFill>
              </a:rPr>
              <a:t>transferred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from a system that supports spaces and/or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specific 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characters in filenames to one that doesn't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(for example MAC to Windows). By using bulk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renaming software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such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characters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can be replaced by acceptable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ones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 fontAlgn="base">
              <a:spcAft>
                <a:spcPts val="1200"/>
              </a:spcAft>
              <a:buClr>
                <a:schemeClr val="bg1">
                  <a:lumMod val="50000"/>
                </a:schemeClr>
              </a:buClr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MAC: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Name Changer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Renamer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 fontAlgn="base">
              <a:spcAft>
                <a:spcPts val="1200"/>
              </a:spcAft>
              <a:buClr>
                <a:schemeClr val="bg1">
                  <a:lumMod val="50000"/>
                </a:schemeClr>
              </a:buClr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Windows: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Bulk Rename Utility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BA89-6FB6-4DD4-9C49-C17D9B062E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Directories structure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494073"/>
            <a:ext cx="822960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Keep in mind the </a:t>
            </a:r>
            <a:r>
              <a:rPr lang="en-GB" sz="2000" dirty="0" smtClean="0">
                <a:solidFill>
                  <a:srgbClr val="558ED5"/>
                </a:solidFill>
              </a:rPr>
              <a:t>260 path length </a:t>
            </a:r>
            <a:r>
              <a:rPr lang="en-GB" sz="2000" dirty="0" smtClean="0">
                <a:solidFill>
                  <a:srgbClr val="558ED5"/>
                </a:solidFill>
              </a:rPr>
              <a:t>limit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Windows Explorer can sometimes be useful…use tags and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categories 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52" r="62466" b="83995"/>
          <a:stretch/>
        </p:blipFill>
        <p:spPr>
          <a:xfrm>
            <a:off x="341401" y="1910815"/>
            <a:ext cx="8461198" cy="1437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61815" b="84531"/>
          <a:stretch/>
        </p:blipFill>
        <p:spPr>
          <a:xfrm>
            <a:off x="754477" y="4761927"/>
            <a:ext cx="7635045" cy="1237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90622" r="58141" b="3752"/>
          <a:stretch/>
        </p:blipFill>
        <p:spPr>
          <a:xfrm>
            <a:off x="565983" y="6144969"/>
            <a:ext cx="8012034" cy="43066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BA89-6FB6-4DD4-9C49-C17D9B062E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 versioning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64800"/>
            <a:ext cx="8229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Make sure to distinguish and </a:t>
            </a:r>
            <a:r>
              <a:rPr lang="en-GB" sz="1900" dirty="0" smtClean="0">
                <a:solidFill>
                  <a:srgbClr val="558ED5"/>
                </a:solidFill>
              </a:rPr>
              <a:t>identify different versions </a:t>
            </a: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of your files</a:t>
            </a:r>
          </a:p>
          <a:p>
            <a:pPr marL="285750" indent="-285750"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srgbClr val="558ED5"/>
                </a:solidFill>
              </a:rPr>
              <a:t>Keep track </a:t>
            </a: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of versions by using numbers</a:t>
            </a:r>
          </a:p>
          <a:p>
            <a:pPr marL="800100" lvl="1" indent="-342900"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v1, v2, v3… for major changes; v1-1, v1-2… for minor changes (no “.”)</a:t>
            </a:r>
          </a:p>
          <a:p>
            <a:pPr marL="285750" indent="-285750"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Establish a </a:t>
            </a:r>
            <a:r>
              <a:rPr lang="en-GB" sz="1900" dirty="0" smtClean="0">
                <a:solidFill>
                  <a:srgbClr val="558ED5"/>
                </a:solidFill>
              </a:rPr>
              <a:t>clear and logic method</a:t>
            </a: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, avoid confusing labels such as “revision, final, final2, </a:t>
            </a:r>
            <a:r>
              <a:rPr lang="en-GB" sz="1900" dirty="0" err="1" smtClean="0">
                <a:solidFill>
                  <a:schemeClr val="bg1">
                    <a:lumMod val="50000"/>
                  </a:schemeClr>
                </a:solidFill>
              </a:rPr>
              <a:t>definitive_copy</a:t>
            </a: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 etc.”</a:t>
            </a:r>
          </a:p>
          <a:p>
            <a:pPr marL="285750" indent="-285750"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Always </a:t>
            </a:r>
            <a:r>
              <a:rPr lang="en-GB" sz="1900" dirty="0" smtClean="0">
                <a:solidFill>
                  <a:srgbClr val="558ED5"/>
                </a:solidFill>
              </a:rPr>
              <a:t>keep the “raw” copy </a:t>
            </a: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(you can discard obsolete versions)</a:t>
            </a:r>
          </a:p>
          <a:p>
            <a:pPr marL="285750" indent="-285750"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Use </a:t>
            </a:r>
            <a:r>
              <a:rPr lang="en-GB" sz="1900" dirty="0" smtClean="0">
                <a:solidFill>
                  <a:srgbClr val="558ED5"/>
                </a:solidFill>
              </a:rPr>
              <a:t>track changes features </a:t>
            </a: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when using collaborative documents</a:t>
            </a:r>
          </a:p>
          <a:p>
            <a:pPr marL="285750" indent="-285750"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Keep a </a:t>
            </a:r>
            <a:r>
              <a:rPr lang="en-GB" sz="1900" dirty="0" smtClean="0">
                <a:solidFill>
                  <a:srgbClr val="558ED5"/>
                </a:solidFill>
              </a:rPr>
              <a:t>version control table/notes </a:t>
            </a: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describing each version</a:t>
            </a:r>
          </a:p>
          <a:p>
            <a:pPr marL="285750" indent="-285750"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Examples:</a:t>
            </a:r>
          </a:p>
          <a:p>
            <a:pPr marL="800100" lvl="1" indent="-342900"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2015_Platinum_Manuscript_</a:t>
            </a:r>
            <a:r>
              <a:rPr lang="en-GB" sz="1900" b="1" dirty="0" smtClean="0">
                <a:solidFill>
                  <a:schemeClr val="bg1">
                    <a:lumMod val="50000"/>
                  </a:schemeClr>
                </a:solidFill>
              </a:rPr>
              <a:t>v1 </a:t>
            </a: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(you created this version-raw)</a:t>
            </a:r>
            <a:endParaRPr lang="en-GB" sz="1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2015_Platinum_Manuscript_</a:t>
            </a:r>
            <a:r>
              <a:rPr lang="en-GB" sz="1900" b="1" dirty="0" smtClean="0">
                <a:solidFill>
                  <a:schemeClr val="bg1">
                    <a:lumMod val="50000"/>
                  </a:schemeClr>
                </a:solidFill>
              </a:rPr>
              <a:t>v1_ff23-edited</a:t>
            </a: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 (I edited v1)</a:t>
            </a:r>
          </a:p>
          <a:p>
            <a:pPr marL="800100" lvl="1" indent="-342900"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2015_Platinum_Manuscript_</a:t>
            </a:r>
            <a:r>
              <a:rPr lang="en-GB" sz="1900" b="1" dirty="0" smtClean="0">
                <a:solidFill>
                  <a:schemeClr val="bg1">
                    <a:lumMod val="50000"/>
                  </a:schemeClr>
                </a:solidFill>
              </a:rPr>
              <a:t>v2</a:t>
            </a: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 (you accepted the changes)</a:t>
            </a:r>
          </a:p>
          <a:p>
            <a:pPr marL="285750" lvl="1" indent="-285750"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srgbClr val="558ED5"/>
                </a:solidFill>
              </a:rPr>
              <a:t>Software</a:t>
            </a: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GB" sz="1900" dirty="0" err="1" smtClean="0">
                <a:solidFill>
                  <a:schemeClr val="bg1">
                    <a:lumMod val="50000"/>
                  </a:schemeClr>
                </a:solidFill>
              </a:rPr>
              <a:t>TortoiseSVN</a:t>
            </a:r>
            <a:endParaRPr lang="en-GB" sz="19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BA89-6FB6-4DD4-9C49-C17D9B062E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 formats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648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Proprietary and open</a:t>
            </a:r>
          </a:p>
          <a:p>
            <a:pPr marL="800100" lvl="1" indent="-342900"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558ED5"/>
                </a:solidFill>
              </a:rPr>
              <a:t>Proprietary/closed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– can be opened with one or a very limited number of commercial software</a:t>
            </a:r>
          </a:p>
          <a:p>
            <a:pPr marL="800100" lvl="1" indent="-342900" algn="just" fontAlgn="base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558ED5"/>
                </a:solidFill>
              </a:rPr>
              <a:t>Open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– does not require a commercial software </a:t>
            </a:r>
          </a:p>
          <a:p>
            <a:pPr marL="285750" indent="-285750" algn="just" fontAlgn="base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Some formats can become </a:t>
            </a:r>
            <a:r>
              <a:rPr lang="en-GB" sz="2000" dirty="0" smtClean="0">
                <a:solidFill>
                  <a:srgbClr val="558ED5"/>
                </a:solidFill>
              </a:rPr>
              <a:t>obsolete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with time</a:t>
            </a:r>
          </a:p>
          <a:p>
            <a:pPr marL="285750" indent="-285750" algn="just" fontAlgn="base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You may have access to </a:t>
            </a:r>
            <a:r>
              <a:rPr lang="en-GB" sz="2000" dirty="0" smtClean="0">
                <a:solidFill>
                  <a:srgbClr val="558ED5"/>
                </a:solidFill>
              </a:rPr>
              <a:t>expensive software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now but not in the future</a:t>
            </a:r>
          </a:p>
          <a:p>
            <a:pPr marL="285750" indent="-285750"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Try to save a copy in open formats</a:t>
            </a:r>
          </a:p>
          <a:p>
            <a:pPr marL="800100" lvl="1" indent="-342900"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Example: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</a:rPr>
              <a:t>xlxs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to csv</a:t>
            </a:r>
          </a:p>
          <a:p>
            <a:pPr marL="800100" lvl="1" indent="-342900" algn="just" fontAlgn="base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en.wikipedia.org/wiki/List_of_open_formats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 fontAlgn="base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If you cannot use open format, </a:t>
            </a:r>
            <a:r>
              <a:rPr lang="en-GB" sz="2000" dirty="0" smtClean="0">
                <a:solidFill>
                  <a:srgbClr val="558ED5"/>
                </a:solidFill>
              </a:rPr>
              <a:t>describe the format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you use and the software needed to open it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BA89-6FB6-4DD4-9C49-C17D9B062E6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400" dirty="0" smtClean="0">
                <a:solidFill>
                  <a:sysClr val="windowText" lastClr="000000"/>
                </a:solidFill>
              </a:rPr>
              <a:t>Documenting your data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864800"/>
            <a:ext cx="822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Keep a </a:t>
            </a:r>
            <a:r>
              <a:rPr lang="en-GB" sz="2000" b="1" dirty="0" smtClean="0">
                <a:solidFill>
                  <a:srgbClr val="558ED5"/>
                </a:solidFill>
              </a:rPr>
              <a:t>data catalogue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(file name, creator, location, instrument used etc.)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Take extensive notes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Write methodologies, procedures, SOPs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Describe variables and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abbreviations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Describe file formats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Explain and describe any code you use (samples naming, files naming)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Keep track of versions history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Record all decisions you make about software and tools you use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Why did you decide to use a specific software?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What version did you use?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BA89-6FB6-4DD4-9C49-C17D9B062E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400" dirty="0" smtClean="0">
                <a:solidFill>
                  <a:sysClr val="windowText" lastClr="000000"/>
                </a:solidFill>
              </a:rPr>
              <a:t>Documenting your data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864800"/>
            <a:ext cx="82296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b="1" dirty="0" smtClean="0">
                <a:solidFill>
                  <a:srgbClr val="558ED5"/>
                </a:solidFill>
              </a:rPr>
              <a:t>Why</a:t>
            </a:r>
            <a:r>
              <a:rPr lang="en-GB" sz="20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should you document your data?</a:t>
            </a:r>
            <a:endParaRPr lang="en-GB" sz="20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What seems clear and obvious to you today, may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</a:rPr>
              <a:t>not </a:t>
            </a: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be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</a:rPr>
              <a:t>clear and obvious to </a:t>
            </a: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you tomorrow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It will help you remember the details and the logic behind your research, decisions and actions</a:t>
            </a:r>
            <a:endParaRPr lang="en-GB" sz="20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It will help others understand your research – </a:t>
            </a: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(supervisor</a:t>
            </a: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, collaborators, next </a:t>
            </a: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researcher/PhD </a:t>
            </a: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student, etc.)</a:t>
            </a:r>
            <a:endParaRPr lang="en-GB" sz="20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It will help verify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</a:rPr>
              <a:t>your </a:t>
            </a: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findings and replicate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</a:rPr>
              <a:t>your results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It will provide context to your archived data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</a:rPr>
              <a:t>for access and </a:t>
            </a: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re-use</a:t>
            </a:r>
            <a:endParaRPr lang="en-GB" sz="2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BA89-6FB6-4DD4-9C49-C17D9B062E6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Metadata</a:t>
            </a:r>
            <a:endParaRPr kumimoji="0" lang="en-GB" sz="24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1864800"/>
            <a:ext cx="82296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‘Data about the data’ – it increases discoverability and provide context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Structured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xml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files, </a:t>
            </a:r>
            <a:r>
              <a:rPr lang="en-GB" sz="2000" b="1" dirty="0" smtClean="0">
                <a:solidFill>
                  <a:srgbClr val="558ED5"/>
                </a:solidFill>
              </a:rPr>
              <a:t>machine readable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Some discipline have specific metadata schema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Generally three types: </a:t>
            </a:r>
            <a:r>
              <a:rPr lang="en-GB" sz="2000" b="1" dirty="0" smtClean="0">
                <a:solidFill>
                  <a:srgbClr val="558ED5"/>
                </a:solidFill>
              </a:rPr>
              <a:t>descriptive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2000" b="1" dirty="0" smtClean="0">
                <a:solidFill>
                  <a:srgbClr val="558ED5"/>
                </a:solidFill>
              </a:rPr>
              <a:t>technical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GB" sz="2000" b="1" dirty="0" smtClean="0">
                <a:solidFill>
                  <a:srgbClr val="558ED5"/>
                </a:solidFill>
              </a:rPr>
              <a:t>administrative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metadata</a:t>
            </a: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Examples: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Title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Author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Abstract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Keywords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Rights (licence)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File format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File size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Relations (to other items such as instruments, datasets, publications…)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BA89-6FB6-4DD4-9C49-C17D9B062E6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199" y="6488668"/>
            <a:ext cx="7496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More info on metadata schemas at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http://www.dcc.ac.uk/resources/standards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About the RDM team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7200" y="1863011"/>
            <a:ext cx="8229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Based at the Library</a:t>
            </a:r>
          </a:p>
          <a:p>
            <a:pPr marL="285750" indent="-28575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Formed in May 2015</a:t>
            </a:r>
          </a:p>
          <a:p>
            <a:pPr marL="285750" indent="-28575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FTE until October 2017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Currently 2 FTEs (until December 2018)</a:t>
            </a:r>
          </a:p>
          <a:p>
            <a:pPr marL="285750" indent="-28575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Support and advice on:</a:t>
            </a:r>
          </a:p>
          <a:p>
            <a:pPr marL="800100" lvl="1" indent="-34290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Data management best practice</a:t>
            </a:r>
          </a:p>
          <a:p>
            <a:pPr marL="800100" lvl="1" indent="-34290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Data management plans</a:t>
            </a:r>
          </a:p>
          <a:p>
            <a:pPr marL="800100" lvl="1" indent="-34290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Publishing data</a:t>
            </a:r>
          </a:p>
          <a:p>
            <a:pPr marL="800100" lvl="1" indent="-34290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Compliance with funders’ requirements</a:t>
            </a:r>
          </a:p>
          <a:p>
            <a:pPr marL="285750" indent="-28575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Training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Store and Preserve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13238" y="2083343"/>
            <a:ext cx="55780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58ED5"/>
                </a:solidFill>
              </a:rPr>
              <a:t>Active storage 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Data currently in use</a:t>
            </a:r>
            <a:endParaRPr lang="en-GB" sz="20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58ED5"/>
                </a:solidFill>
              </a:rPr>
              <a:t>Archival storage</a:t>
            </a:r>
            <a:endParaRPr lang="en-GB" sz="2000" dirty="0">
              <a:solidFill>
                <a:srgbClr val="558ED5"/>
              </a:solidFill>
            </a:endParaRP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Data no longer in use but of medium to long term value</a:t>
            </a:r>
            <a:endParaRPr lang="en-GB" sz="20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58ED5"/>
                </a:solidFill>
              </a:rPr>
              <a:t>Back-up 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prstClr val="white">
                    <a:lumMod val="50000"/>
                  </a:prstClr>
                </a:solidFill>
              </a:rPr>
              <a:t>Copy of </a:t>
            </a: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active or archival storage</a:t>
            </a:r>
            <a:endParaRPr lang="en-GB" sz="2000" dirty="0">
              <a:solidFill>
                <a:prstClr val="white">
                  <a:lumMod val="50000"/>
                </a:prstClr>
              </a:solidFill>
            </a:endParaRP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GB" sz="2000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Freeform 16"/>
          <p:cNvSpPr>
            <a:spLocks noChangeAspect="1"/>
          </p:cNvSpPr>
          <p:nvPr/>
        </p:nvSpPr>
        <p:spPr>
          <a:xfrm>
            <a:off x="1288648" y="1908008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  <a:solidFill>
            <a:srgbClr val="CC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Plan</a:t>
            </a:r>
            <a:endParaRPr lang="en-GB" sz="1100" b="1" kern="1200" dirty="0"/>
          </a:p>
        </p:txBody>
      </p:sp>
      <p:sp>
        <p:nvSpPr>
          <p:cNvPr id="18" name="Freeform 17"/>
          <p:cNvSpPr>
            <a:spLocks noChangeAspect="1"/>
          </p:cNvSpPr>
          <p:nvPr/>
        </p:nvSpPr>
        <p:spPr>
          <a:xfrm rot="1800000">
            <a:off x="1949713" y="2368065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  <a:solidFill>
            <a:srgbClr val="CC99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5" rIns="42607" bIns="4202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32" name="Freeform 31"/>
          <p:cNvSpPr>
            <a:spLocks noChangeAspect="1"/>
          </p:cNvSpPr>
          <p:nvPr/>
        </p:nvSpPr>
        <p:spPr>
          <a:xfrm>
            <a:off x="2097486" y="237499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Create</a:t>
            </a:r>
            <a:endParaRPr lang="en-GB" sz="1100" b="1" kern="1200" dirty="0"/>
          </a:p>
        </p:txBody>
      </p:sp>
      <p:sp>
        <p:nvSpPr>
          <p:cNvPr id="33" name="Freeform 32"/>
          <p:cNvSpPr>
            <a:spLocks noChangeAspect="1"/>
          </p:cNvSpPr>
          <p:nvPr/>
        </p:nvSpPr>
        <p:spPr>
          <a:xfrm rot="5400000">
            <a:off x="2354194" y="3064868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2025" rIns="42607" bIns="4202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34" name="Freeform 33"/>
          <p:cNvSpPr>
            <a:spLocks noChangeAspect="1"/>
          </p:cNvSpPr>
          <p:nvPr/>
        </p:nvSpPr>
        <p:spPr>
          <a:xfrm>
            <a:off x="2097486" y="3308957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Process</a:t>
            </a:r>
            <a:endParaRPr lang="en-GB" sz="1100" b="1" kern="1200" dirty="0"/>
          </a:p>
        </p:txBody>
      </p:sp>
      <p:sp>
        <p:nvSpPr>
          <p:cNvPr id="35" name="Freeform 34"/>
          <p:cNvSpPr>
            <a:spLocks noChangeAspect="1"/>
          </p:cNvSpPr>
          <p:nvPr/>
        </p:nvSpPr>
        <p:spPr>
          <a:xfrm rot="19800000">
            <a:off x="1959825" y="3766883"/>
            <a:ext cx="146283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6" tIns="42026" rIns="0" bIns="4202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36" name="Freeform 35"/>
          <p:cNvSpPr>
            <a:spLocks noChangeAspect="1"/>
          </p:cNvSpPr>
          <p:nvPr/>
        </p:nvSpPr>
        <p:spPr>
          <a:xfrm>
            <a:off x="1288648" y="377594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kern="1200" dirty="0" smtClean="0"/>
              <a:t>Preserve</a:t>
            </a:r>
            <a:endParaRPr lang="en-GB" sz="900" b="1" kern="1200" dirty="0"/>
          </a:p>
        </p:txBody>
      </p:sp>
      <p:sp>
        <p:nvSpPr>
          <p:cNvPr id="37" name="Freeform 36"/>
          <p:cNvSpPr>
            <a:spLocks noChangeAspect="1"/>
          </p:cNvSpPr>
          <p:nvPr/>
        </p:nvSpPr>
        <p:spPr>
          <a:xfrm rot="1800000">
            <a:off x="1147836" y="3773033"/>
            <a:ext cx="146284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7" tIns="42027" rIns="0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38" name="Freeform 37"/>
          <p:cNvSpPr>
            <a:spLocks noChangeAspect="1"/>
          </p:cNvSpPr>
          <p:nvPr/>
        </p:nvSpPr>
        <p:spPr>
          <a:xfrm>
            <a:off x="479809" y="3308957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Share</a:t>
            </a:r>
            <a:endParaRPr lang="en-GB" sz="1100" b="1" kern="1200" dirty="0"/>
          </a:p>
        </p:txBody>
      </p:sp>
      <p:sp>
        <p:nvSpPr>
          <p:cNvPr id="39" name="Freeform 38"/>
          <p:cNvSpPr>
            <a:spLocks noChangeAspect="1"/>
          </p:cNvSpPr>
          <p:nvPr/>
        </p:nvSpPr>
        <p:spPr>
          <a:xfrm rot="16200000">
            <a:off x="742816" y="3068647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7" rIns="42608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40" name="Freeform 39"/>
          <p:cNvSpPr>
            <a:spLocks noChangeAspect="1"/>
          </p:cNvSpPr>
          <p:nvPr/>
        </p:nvSpPr>
        <p:spPr>
          <a:xfrm>
            <a:off x="479809" y="237499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Reuse</a:t>
            </a:r>
            <a:endParaRPr lang="en-GB" sz="1100" b="1" kern="1200" dirty="0"/>
          </a:p>
        </p:txBody>
      </p:sp>
      <p:sp>
        <p:nvSpPr>
          <p:cNvPr id="41" name="Freeform 40"/>
          <p:cNvSpPr>
            <a:spLocks noChangeAspect="1"/>
          </p:cNvSpPr>
          <p:nvPr/>
        </p:nvSpPr>
        <p:spPr>
          <a:xfrm rot="19800000">
            <a:off x="1144024" y="2369955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6" rIns="42607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53081"/>
            <a:ext cx="8229600" cy="462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GB" sz="2000" dirty="0" smtClean="0">
                <a:solidFill>
                  <a:srgbClr val="558ED5"/>
                </a:solidFill>
              </a:rPr>
              <a:t>University Central File Store (CFS)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HOME DRIVE</a:t>
            </a:r>
          </a:p>
          <a:p>
            <a:pPr marL="800100" lvl="1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Postgraduates have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3GB of central file storage -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www.st-andrews.ac.uk/media/it-services/documents/studentquickguide.pdf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How to map the Home Drive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?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http://www.st-andrews.ac.uk/filestorage/mappingtothenewcentralfilestorecfs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		PC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	\\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cfs.st-andrews.ac.uk\users\&lt;username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		MAC: smb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://cfs.st-andrews.ac.uk/users/&lt;username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GROUP STORAGE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SUPERVISOR STORAGE</a:t>
            </a:r>
          </a:p>
          <a:p>
            <a:pPr marL="800100" lvl="1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Each Principal Investigator has 0.5TB free</a:t>
            </a:r>
          </a:p>
          <a:p>
            <a:pPr marL="800100" lvl="1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Additional storage can be bought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400" dirty="0" smtClean="0">
                <a:solidFill>
                  <a:sysClr val="windowText" lastClr="000000"/>
                </a:solidFill>
              </a:rPr>
              <a:t>Back-up: best practice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1864800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900" i="1" dirty="0" smtClean="0">
                <a:solidFill>
                  <a:prstClr val="white">
                    <a:lumMod val="50000"/>
                  </a:prstClr>
                </a:solidFill>
              </a:rPr>
              <a:t>Do not keep all your eggs in one </a:t>
            </a:r>
            <a:r>
              <a:rPr lang="en-GB" sz="1900" i="1" dirty="0" smtClean="0">
                <a:solidFill>
                  <a:prstClr val="white">
                    <a:lumMod val="50000"/>
                  </a:prstClr>
                </a:solidFill>
              </a:rPr>
              <a:t>basket</a:t>
            </a:r>
            <a:endParaRPr lang="en-GB" sz="1900" i="1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prstClr val="white">
                    <a:lumMod val="50000"/>
                  </a:prstClr>
                </a:solidFill>
              </a:rPr>
              <a:t>the </a:t>
            </a:r>
            <a:r>
              <a:rPr lang="en-GB" sz="1900" b="1" dirty="0" smtClean="0">
                <a:solidFill>
                  <a:srgbClr val="558ED5"/>
                </a:solidFill>
              </a:rPr>
              <a:t>3-2-1 rule</a:t>
            </a:r>
            <a:r>
              <a:rPr lang="en-GB" sz="1900" dirty="0" smtClean="0">
                <a:solidFill>
                  <a:prstClr val="white">
                    <a:lumMod val="50000"/>
                  </a:prstClr>
                </a:solidFill>
              </a:rPr>
              <a:t>:</a:t>
            </a:r>
            <a:endParaRPr lang="en-GB" sz="1900" dirty="0">
              <a:solidFill>
                <a:prstClr val="white">
                  <a:lumMod val="50000"/>
                </a:prstClr>
              </a:solidFill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prstClr val="white">
                    <a:lumMod val="50000"/>
                  </a:prstClr>
                </a:solidFill>
              </a:rPr>
              <a:t>at </a:t>
            </a:r>
            <a:r>
              <a:rPr lang="en-GB" sz="1900" dirty="0">
                <a:solidFill>
                  <a:prstClr val="white">
                    <a:lumMod val="50000"/>
                  </a:prstClr>
                </a:solidFill>
              </a:rPr>
              <a:t>least </a:t>
            </a:r>
            <a:r>
              <a:rPr lang="en-GB" sz="1900" dirty="0">
                <a:solidFill>
                  <a:srgbClr val="558ED5"/>
                </a:solidFill>
              </a:rPr>
              <a:t>three copies</a:t>
            </a:r>
            <a:r>
              <a:rPr lang="en-GB" sz="1900" dirty="0">
                <a:solidFill>
                  <a:prstClr val="white">
                    <a:lumMod val="50000"/>
                  </a:prstClr>
                </a:solidFill>
              </a:rPr>
              <a:t>,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prstClr val="white">
                    <a:lumMod val="50000"/>
                  </a:prstClr>
                </a:solidFill>
              </a:rPr>
              <a:t>in </a:t>
            </a:r>
            <a:r>
              <a:rPr lang="en-GB" sz="1900" dirty="0">
                <a:solidFill>
                  <a:srgbClr val="558ED5"/>
                </a:solidFill>
              </a:rPr>
              <a:t>two different formats</a:t>
            </a:r>
            <a:r>
              <a:rPr lang="en-GB" sz="1900" dirty="0">
                <a:solidFill>
                  <a:prstClr val="white">
                    <a:lumMod val="50000"/>
                  </a:prstClr>
                </a:solidFill>
              </a:rPr>
              <a:t>,</a:t>
            </a:r>
          </a:p>
          <a:p>
            <a:pPr marL="742950" lvl="1" indent="-28575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prstClr val="white">
                    <a:lumMod val="50000"/>
                  </a:prstClr>
                </a:solidFill>
              </a:rPr>
              <a:t>with </a:t>
            </a:r>
            <a:r>
              <a:rPr lang="en-GB" sz="1900" dirty="0">
                <a:solidFill>
                  <a:srgbClr val="558ED5"/>
                </a:solidFill>
              </a:rPr>
              <a:t>one</a:t>
            </a:r>
            <a:r>
              <a:rPr lang="en-GB" sz="1900" dirty="0">
                <a:solidFill>
                  <a:prstClr val="white">
                    <a:lumMod val="50000"/>
                  </a:prstClr>
                </a:solidFill>
              </a:rPr>
              <a:t> of those copies </a:t>
            </a:r>
            <a:r>
              <a:rPr lang="en-GB" sz="1900" dirty="0">
                <a:solidFill>
                  <a:srgbClr val="558ED5"/>
                </a:solidFill>
              </a:rPr>
              <a:t>off-site</a:t>
            </a:r>
            <a:r>
              <a:rPr lang="en-GB" sz="1900" dirty="0">
                <a:solidFill>
                  <a:prstClr val="white">
                    <a:lumMod val="50000"/>
                  </a:prstClr>
                </a:solidFill>
              </a:rPr>
              <a:t>.</a:t>
            </a:r>
            <a:endParaRPr lang="en-GB" sz="1900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prstClr val="white">
                    <a:lumMod val="50000"/>
                  </a:prstClr>
                </a:solidFill>
              </a:rPr>
              <a:t>Have </a:t>
            </a:r>
            <a:r>
              <a:rPr lang="en-GB" sz="1900" dirty="0" smtClean="0">
                <a:solidFill>
                  <a:srgbClr val="558ED5"/>
                </a:solidFill>
              </a:rPr>
              <a:t>multiple copies </a:t>
            </a:r>
            <a:r>
              <a:rPr lang="en-GB" sz="1900" dirty="0" smtClean="0">
                <a:solidFill>
                  <a:prstClr val="white">
                    <a:lumMod val="50000"/>
                  </a:prstClr>
                </a:solidFill>
              </a:rPr>
              <a:t>on different devices. Ex.: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GB" sz="1900" dirty="0" smtClean="0">
                <a:solidFill>
                  <a:prstClr val="white">
                    <a:lumMod val="50000"/>
                  </a:prstClr>
                </a:solidFill>
              </a:rPr>
              <a:t>Work mainly on your laptop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GB" sz="1900" dirty="0" smtClean="0">
                <a:solidFill>
                  <a:prstClr val="white">
                    <a:lumMod val="50000"/>
                  </a:prstClr>
                </a:solidFill>
              </a:rPr>
              <a:t>Automatic back up on a group server </a:t>
            </a:r>
            <a:r>
              <a:rPr lang="en-GB" sz="1900" b="1" dirty="0" smtClean="0">
                <a:solidFill>
                  <a:prstClr val="white">
                    <a:lumMod val="50000"/>
                  </a:prstClr>
                </a:solidFill>
              </a:rPr>
              <a:t>AND</a:t>
            </a:r>
          </a:p>
          <a:p>
            <a:pPr marL="800100" lvl="1" indent="-342900" fontAlgn="base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1900" dirty="0" smtClean="0">
                <a:solidFill>
                  <a:prstClr val="white">
                    <a:lumMod val="50000"/>
                  </a:prstClr>
                </a:solidFill>
              </a:rPr>
              <a:t>On your USB and/or external hard disk </a:t>
            </a:r>
          </a:p>
          <a:p>
            <a:pPr marL="285750" indent="-28575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prstClr val="white">
                    <a:lumMod val="50000"/>
                  </a:prstClr>
                </a:solidFill>
              </a:rPr>
              <a:t>Use back-up software:</a:t>
            </a:r>
          </a:p>
          <a:p>
            <a:pPr marL="800100" lvl="1" indent="-342900" fontAlgn="base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1900" dirty="0">
                <a:solidFill>
                  <a:prstClr val="white">
                    <a:lumMod val="50000"/>
                  </a:prstClr>
                </a:solidFill>
              </a:rPr>
              <a:t>SyncToy 2.1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</a:rPr>
              <a:t>: </a:t>
            </a:r>
            <a:r>
              <a:rPr lang="en-GB" sz="1600" dirty="0">
                <a:solidFill>
                  <a:prstClr val="white">
                    <a:lumMod val="50000"/>
                  </a:prstClr>
                </a:solidFill>
                <a:hlinkClick r:id="rId3"/>
              </a:rPr>
              <a:t>https://</a:t>
            </a:r>
            <a:r>
              <a:rPr lang="en-GB" sz="1600" dirty="0" smtClean="0">
                <a:solidFill>
                  <a:prstClr val="white">
                    <a:lumMod val="50000"/>
                  </a:prstClr>
                </a:solidFill>
                <a:hlinkClick r:id="rId3"/>
              </a:rPr>
              <a:t>www.microsoft.com/en-gb/download/details.aspx?id=15155</a:t>
            </a:r>
            <a:endParaRPr lang="en-GB" sz="1600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BA89-6FB6-4DD4-9C49-C17D9B062E6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Archival Storage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1864800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Not everything need to be archived/preserved - </a:t>
            </a:r>
            <a:r>
              <a:rPr lang="en-GB" sz="2000" dirty="0" smtClean="0">
                <a:solidFill>
                  <a:srgbClr val="558ED5"/>
                </a:solidFill>
              </a:rPr>
              <a:t>selection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Should be different from the active storage to minimise risk of loss, corruption, damage etc.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Digital Preservation: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Long-term storage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Back-up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Format migrations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Data repositories can be used (some are only for published data)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9"/>
          <a:stretch/>
        </p:blipFill>
        <p:spPr>
          <a:xfrm>
            <a:off x="103187" y="3511538"/>
            <a:ext cx="3436262" cy="3033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924935" y="6131359"/>
            <a:ext cx="5492507" cy="463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prstClr val="white">
                    <a:lumMod val="50000"/>
                  </a:prstClr>
                </a:solidFill>
              </a:rPr>
              <a:t>CC BY</a:t>
            </a:r>
          </a:p>
          <a:p>
            <a:pPr algn="ctr"/>
            <a:r>
              <a:rPr lang="en-GB" sz="1100" dirty="0">
                <a:solidFill>
                  <a:prstClr val="white">
                    <a:lumMod val="50000"/>
                  </a:prstClr>
                </a:solidFill>
              </a:rPr>
              <a:t>https://www.flickr.com/photos/f-oxymoron/9647972522</a:t>
            </a:r>
          </a:p>
          <a:p>
            <a:pPr algn="ctr"/>
            <a:endParaRPr lang="en-GB" sz="11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07268" y="3805786"/>
            <a:ext cx="5501364" cy="2031325"/>
            <a:chOff x="313898" y="3685337"/>
            <a:chExt cx="5501364" cy="2031325"/>
          </a:xfrm>
        </p:grpSpPr>
        <p:sp>
          <p:nvSpPr>
            <p:cNvPr id="2" name="Rectangle 1"/>
            <p:cNvSpPr/>
            <p:nvPr/>
          </p:nvSpPr>
          <p:spPr>
            <a:xfrm>
              <a:off x="313898" y="3685337"/>
              <a:ext cx="550136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smtClean="0">
                  <a:solidFill>
                    <a:srgbClr val="00AEEF"/>
                  </a:solidFill>
                  <a:latin typeface="Palatino"/>
                  <a:cs typeface="Palatino"/>
                </a:rPr>
                <a:t>Research Data </a:t>
              </a:r>
              <a:r>
                <a:rPr lang="en-US" sz="2400" b="1" dirty="0">
                  <a:solidFill>
                    <a:srgbClr val="00AEEF"/>
                  </a:solidFill>
                  <a:latin typeface="Palatino"/>
                  <a:cs typeface="Palatino"/>
                </a:rPr>
                <a:t>Management </a:t>
              </a:r>
              <a:r>
                <a:rPr lang="en-US" sz="2400" b="1" dirty="0" smtClean="0">
                  <a:solidFill>
                    <a:srgbClr val="00AEEF"/>
                  </a:solidFill>
                  <a:latin typeface="Palatino"/>
                  <a:cs typeface="Palatino"/>
                </a:rPr>
                <a:t>team</a:t>
              </a:r>
            </a:p>
            <a:p>
              <a:pPr>
                <a:lnSpc>
                  <a:spcPct val="150000"/>
                </a:lnSpc>
              </a:pPr>
              <a:r>
                <a:rPr lang="en-US" sz="2000" dirty="0" smtClean="0">
                  <a:solidFill>
                    <a:srgbClr val="00AEEF"/>
                  </a:solidFill>
                  <a:latin typeface="Palatino"/>
                  <a:cs typeface="Palatino"/>
                </a:rPr>
                <a:t>	01334 </a:t>
              </a:r>
              <a:r>
                <a:rPr lang="en-US" sz="2000" dirty="0">
                  <a:solidFill>
                    <a:srgbClr val="00AEEF"/>
                  </a:solidFill>
                  <a:latin typeface="Palatino"/>
                  <a:cs typeface="Palatino"/>
                </a:rPr>
                <a:t>462343</a:t>
              </a:r>
            </a:p>
            <a:p>
              <a:pPr>
                <a:lnSpc>
                  <a:spcPct val="150000"/>
                </a:lnSpc>
              </a:pPr>
              <a:r>
                <a:rPr lang="en-US" sz="2000" dirty="0" smtClean="0">
                  <a:solidFill>
                    <a:srgbClr val="00AEEF"/>
                  </a:solidFill>
                  <a:latin typeface="Palatino"/>
                  <a:cs typeface="Palatino"/>
                </a:rPr>
                <a:t>	</a:t>
              </a:r>
              <a:r>
                <a:rPr lang="en-US" sz="2000" dirty="0" smtClean="0">
                  <a:solidFill>
                    <a:srgbClr val="00AEEF"/>
                  </a:solidFill>
                  <a:latin typeface="Palatino"/>
                  <a:cs typeface="Palatino"/>
                  <a:hlinkClick r:id="rId4"/>
                </a:rPr>
                <a:t>research-data@st-andrews.ac.uk</a:t>
              </a:r>
              <a:endParaRPr lang="en-US" sz="2000" dirty="0" smtClean="0">
                <a:solidFill>
                  <a:srgbClr val="00AEEF"/>
                </a:solidFill>
                <a:latin typeface="Palatino"/>
                <a:cs typeface="Palatino"/>
              </a:endParaRPr>
            </a:p>
            <a:p>
              <a:pPr>
                <a:lnSpc>
                  <a:spcPct val="150000"/>
                </a:lnSpc>
              </a:pPr>
              <a:r>
                <a:rPr lang="en-US" sz="2000" dirty="0" smtClean="0">
                  <a:solidFill>
                    <a:srgbClr val="00AEEF"/>
                  </a:solidFill>
                  <a:latin typeface="Palatino"/>
                  <a:cs typeface="Palatino"/>
                </a:rPr>
                <a:t>	</a:t>
              </a:r>
              <a:r>
                <a:rPr lang="en-US" sz="2000" dirty="0" smtClean="0">
                  <a:solidFill>
                    <a:srgbClr val="00AEEF"/>
                  </a:solidFill>
                  <a:latin typeface="Palatino"/>
                  <a:cs typeface="Palatino"/>
                  <a:hlinkClick r:id="rId5"/>
                </a:rPr>
                <a:t>http</a:t>
              </a:r>
              <a:r>
                <a:rPr lang="en-US" sz="2000" dirty="0">
                  <a:solidFill>
                    <a:srgbClr val="00AEEF"/>
                  </a:solidFill>
                  <a:latin typeface="Palatino"/>
                  <a:cs typeface="Palatino"/>
                  <a:hlinkClick r:id="rId5"/>
                </a:rPr>
                <a:t>://researchdata.wp.st-andrews.ac.uk</a:t>
              </a:r>
              <a:r>
                <a:rPr lang="en-US" sz="2000" dirty="0" smtClean="0">
                  <a:solidFill>
                    <a:srgbClr val="00AEEF"/>
                  </a:solidFill>
                  <a:latin typeface="Palatino"/>
                  <a:cs typeface="Palatino"/>
                  <a:hlinkClick r:id="rId5"/>
                </a:rPr>
                <a:t>/</a:t>
              </a:r>
              <a:endParaRPr lang="en-US" sz="2000" dirty="0">
                <a:solidFill>
                  <a:srgbClr val="00AEEF"/>
                </a:solidFill>
                <a:latin typeface="Palatino"/>
                <a:cs typeface="Palatino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42" y="5247612"/>
              <a:ext cx="332617" cy="313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84" y="4848221"/>
              <a:ext cx="383531" cy="27296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8" y="4363921"/>
              <a:ext cx="241406" cy="30000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321" y="1830912"/>
            <a:ext cx="6789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00AEEF"/>
                </a:solidFill>
                <a:latin typeface="Palatino"/>
                <a:cs typeface="Palatino"/>
              </a:rPr>
              <a:t>We are here to help!</a:t>
            </a:r>
          </a:p>
        </p:txBody>
      </p:sp>
    </p:spTree>
    <p:extLst>
      <p:ext uri="{BB962C8B-B14F-4D97-AF65-F5344CB8AC3E}">
        <p14:creationId xmlns:p14="http://schemas.microsoft.com/office/powerpoint/2010/main" val="28059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1363850"/>
            <a:ext cx="8229601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Very generic Dublin Core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Metadata schema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http://dublincore.org/metadata-basics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/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&lt;?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xml version="1.0"?&gt;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rdf:RDF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xmlns:rdf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="http://www.w3.org/1999/02/22-rdf-syntax-ns#"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       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xmlns:dc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="http://purl.org/dc/elements/1.1/"&gt;  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&lt;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rdf:Description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&lt;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dc:creator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&gt;a&lt;/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</a:t>
            </a:r>
            <a:r>
              <a:rPr lang="en-GB" sz="1400" b="1" dirty="0" err="1">
                <a:solidFill>
                  <a:srgbClr val="558ED5"/>
                </a:solidFill>
              </a:rPr>
              <a:t>creator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&lt;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dc:contributor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&gt;b&lt;/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</a:t>
            </a:r>
            <a:r>
              <a:rPr lang="en-GB" sz="1400" b="1" dirty="0" err="1">
                <a:solidFill>
                  <a:srgbClr val="558ED5"/>
                </a:solidFill>
              </a:rPr>
              <a:t>contributor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&lt;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dc:publisher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&gt;c&lt;/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</a:t>
            </a:r>
            <a:r>
              <a:rPr lang="en-GB" sz="1400" b="1" dirty="0" err="1">
                <a:solidFill>
                  <a:srgbClr val="558ED5"/>
                </a:solidFill>
              </a:rPr>
              <a:t>publisher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&lt;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dc:subject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&gt;d&lt;/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</a:t>
            </a:r>
            <a:r>
              <a:rPr lang="en-GB" sz="1400" b="1" dirty="0" err="1">
                <a:solidFill>
                  <a:srgbClr val="558ED5"/>
                </a:solidFill>
              </a:rPr>
              <a:t>subject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&lt;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dc:description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&gt;e&lt;/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</a:t>
            </a:r>
            <a:r>
              <a:rPr lang="en-GB" sz="1400" b="1" dirty="0" err="1">
                <a:solidFill>
                  <a:srgbClr val="558ED5"/>
                </a:solidFill>
              </a:rPr>
              <a:t>description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&lt;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dc:identifier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&gt;f&lt;/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</a:t>
            </a:r>
            <a:r>
              <a:rPr lang="en-GB" sz="1400" b="1" dirty="0" err="1">
                <a:solidFill>
                  <a:srgbClr val="558ED5"/>
                </a:solidFill>
              </a:rPr>
              <a:t>identifier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&lt;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dc:relation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&gt;g&lt;/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</a:t>
            </a:r>
            <a:r>
              <a:rPr lang="en-GB" sz="1400" b="1" dirty="0" err="1">
                <a:solidFill>
                  <a:srgbClr val="558ED5"/>
                </a:solidFill>
              </a:rPr>
              <a:t>relation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&lt;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dc:source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&gt;h&lt;/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</a:t>
            </a:r>
            <a:r>
              <a:rPr lang="en-GB" sz="1400" b="1" dirty="0" err="1">
                <a:solidFill>
                  <a:srgbClr val="558ED5"/>
                </a:solidFill>
              </a:rPr>
              <a:t>source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&lt;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dc:rights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&lt;/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</a:t>
            </a:r>
            <a:r>
              <a:rPr lang="en-GB" sz="1400" b="1" dirty="0" err="1">
                <a:solidFill>
                  <a:srgbClr val="558ED5"/>
                </a:solidFill>
              </a:rPr>
              <a:t>rights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&lt;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dc:format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&gt;j&lt;/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</a:t>
            </a:r>
            <a:r>
              <a:rPr lang="en-GB" sz="1400" b="1" dirty="0" err="1">
                <a:solidFill>
                  <a:srgbClr val="558ED5"/>
                </a:solidFill>
              </a:rPr>
              <a:t>format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&lt;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dc:type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&gt;k&lt;/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</a:t>
            </a:r>
            <a:r>
              <a:rPr lang="en-GB" sz="1400" b="1" dirty="0" err="1">
                <a:solidFill>
                  <a:srgbClr val="558ED5"/>
                </a:solidFill>
              </a:rPr>
              <a:t>type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&lt;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dc:title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&gt;l&lt;/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</a:t>
            </a:r>
            <a:r>
              <a:rPr lang="en-GB" sz="1400" b="1" dirty="0" err="1">
                <a:solidFill>
                  <a:srgbClr val="558ED5"/>
                </a:solidFill>
              </a:rPr>
              <a:t>title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&lt;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dc:date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&gt;m&lt;/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</a:t>
            </a:r>
            <a:r>
              <a:rPr lang="en-GB" sz="1400" b="1" dirty="0" err="1">
                <a:solidFill>
                  <a:srgbClr val="558ED5"/>
                </a:solidFill>
              </a:rPr>
              <a:t>date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&lt;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dc:coverage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&gt;n&lt;/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</a:t>
            </a:r>
            <a:r>
              <a:rPr lang="en-GB" sz="1400" b="1" dirty="0" err="1">
                <a:solidFill>
                  <a:srgbClr val="558ED5"/>
                </a:solidFill>
              </a:rPr>
              <a:t>coverage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&lt;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dc:language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&gt;o&lt;/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dc:</a:t>
            </a:r>
            <a:r>
              <a:rPr lang="en-GB" sz="1400" b="1" dirty="0" err="1">
                <a:solidFill>
                  <a:srgbClr val="558ED5"/>
                </a:solidFill>
              </a:rPr>
              <a:t>language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&lt;/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rdf:Description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&lt;/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rdf:RDF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BA89-6FB6-4DD4-9C49-C17D9B062E6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" t="7428" r="28580" b="40687"/>
          <a:stretch/>
        </p:blipFill>
        <p:spPr>
          <a:xfrm>
            <a:off x="218209" y="1858529"/>
            <a:ext cx="8707582" cy="4862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115" y="1322962"/>
            <a:ext cx="727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DataCite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example: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schema.datacite.org/meta/kernel-3/metadata.xsd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BA89-6FB6-4DD4-9C49-C17D9B062E6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706" r="27969" b="43294"/>
          <a:stretch/>
        </p:blipFill>
        <p:spPr>
          <a:xfrm>
            <a:off x="122001" y="1665843"/>
            <a:ext cx="8782050" cy="468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563" y="6352143"/>
            <a:ext cx="754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More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info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on metadata schemas at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www.dcc.ac.uk/resources/standards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115" y="1148183"/>
            <a:ext cx="727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DataCite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example: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http://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schema.datacite.org/meta/kernel-3/metadata.xsd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BA89-6FB6-4DD4-9C49-C17D9B062E6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Contents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7200" y="1863011"/>
            <a:ext cx="82296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Why research data management?</a:t>
            </a:r>
          </a:p>
          <a:p>
            <a:pPr marL="285750" indent="-285750" algn="just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St Andrews RDM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policy</a:t>
            </a:r>
          </a:p>
          <a:p>
            <a:pPr marL="285750" indent="-285750" algn="just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The Research Data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Lifecycle</a:t>
            </a:r>
          </a:p>
          <a:p>
            <a:pPr marL="285750" indent="-285750" algn="just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Plan</a:t>
            </a:r>
          </a:p>
          <a:p>
            <a:pPr marL="285750" indent="-285750" algn="just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Create and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process</a:t>
            </a:r>
          </a:p>
          <a:p>
            <a:pPr marL="800100" lvl="1" indent="-342900" algn="just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File naming conventions</a:t>
            </a:r>
          </a:p>
          <a:p>
            <a:pPr marL="800100" lvl="1" indent="-342900" algn="just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Directory structure</a:t>
            </a:r>
          </a:p>
          <a:p>
            <a:pPr marL="800100" lvl="1" indent="-342900" algn="just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Version control</a:t>
            </a:r>
          </a:p>
          <a:p>
            <a:pPr marL="800100" lvl="1" indent="-342900" algn="just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Document methods, procedures</a:t>
            </a:r>
          </a:p>
          <a:p>
            <a:pPr marL="800100" lvl="1" indent="-342900" algn="just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Metadata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Store and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Preserve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prstClr val="black"/>
                </a:solidFill>
              </a:rPr>
              <a:t>Why research data management?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0456" y="2934615"/>
            <a:ext cx="2646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www.youtube.com/watch?v=N2zK3sAtr-4&amp;index=1&amp;list=PL2XF5RiVI7GPXEhdylRmJjjSXXjsOQpT7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8393" r="42279" b="32209"/>
          <a:stretch/>
        </p:blipFill>
        <p:spPr>
          <a:xfrm>
            <a:off x="457200" y="2013983"/>
            <a:ext cx="5489128" cy="43423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8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Why research data management?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5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7200" y="1863011"/>
            <a:ext cx="8229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558ED5"/>
                </a:solidFill>
              </a:rPr>
              <a:t>Time is saved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on the long term</a:t>
            </a:r>
          </a:p>
          <a:p>
            <a:pPr marL="285750" indent="-28575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558ED5"/>
                </a:solidFill>
              </a:rPr>
              <a:t>Efficiency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is increased</a:t>
            </a:r>
          </a:p>
          <a:p>
            <a:pPr marL="285750" indent="-28575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558ED5"/>
                </a:solidFill>
              </a:rPr>
              <a:t>Performance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is increased</a:t>
            </a:r>
          </a:p>
          <a:p>
            <a:pPr marL="285750" indent="-28575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The risk of </a:t>
            </a:r>
            <a:r>
              <a:rPr lang="en-GB" sz="2000" b="1" dirty="0" smtClean="0">
                <a:solidFill>
                  <a:srgbClr val="558ED5"/>
                </a:solidFill>
              </a:rPr>
              <a:t>loss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GB" sz="2000" b="1" dirty="0" smtClean="0">
                <a:solidFill>
                  <a:srgbClr val="558ED5"/>
                </a:solidFill>
              </a:rPr>
              <a:t>misplacement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of data is </a:t>
            </a:r>
            <a:r>
              <a:rPr lang="en-GB" sz="2000" b="1" dirty="0" smtClean="0">
                <a:solidFill>
                  <a:srgbClr val="558ED5"/>
                </a:solidFill>
              </a:rPr>
              <a:t>reduced</a:t>
            </a:r>
          </a:p>
          <a:p>
            <a:pPr marL="285750" indent="-28575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558ED5"/>
                </a:solidFill>
              </a:rPr>
              <a:t>Research integrity</a:t>
            </a:r>
          </a:p>
          <a:p>
            <a:pPr marL="285750" indent="-28575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GB" sz="2000" b="1" dirty="0" smtClean="0">
                <a:solidFill>
                  <a:srgbClr val="558ED5"/>
                </a:solidFill>
              </a:rPr>
              <a:t>value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of the data is </a:t>
            </a:r>
            <a:r>
              <a:rPr lang="en-GB" sz="2000" b="1" dirty="0" smtClean="0">
                <a:solidFill>
                  <a:srgbClr val="558ED5"/>
                </a:solidFill>
              </a:rPr>
              <a:t>maximised</a:t>
            </a:r>
          </a:p>
          <a:p>
            <a:pPr marL="285750" indent="-28575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558ED5"/>
                </a:solidFill>
              </a:rPr>
              <a:t>Compliance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with funders requirements can be made easier</a:t>
            </a:r>
          </a:p>
          <a:p>
            <a:pPr marL="285750" indent="-28575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6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/>
              <a:t>St Andrews RDM policy</a:t>
            </a:r>
            <a:endParaRPr lang="en-GB" sz="24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864800"/>
            <a:ext cx="8229600" cy="47275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Clr>
                <a:schemeClr val="bg1">
                  <a:lumMod val="50000"/>
                </a:schemeClr>
              </a:buClr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purpose of data management is to </a:t>
            </a:r>
            <a:r>
              <a:rPr lang="en-GB" sz="2000" b="1" dirty="0">
                <a:solidFill>
                  <a:srgbClr val="558ED5"/>
                </a:solidFill>
              </a:rPr>
              <a:t>maximise the academic value of research data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by ensuring that such data is </a:t>
            </a:r>
            <a:r>
              <a:rPr lang="en-GB" sz="2000" b="1" dirty="0">
                <a:solidFill>
                  <a:srgbClr val="558ED5"/>
                </a:solidFill>
              </a:rPr>
              <a:t>managed according to good practices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for collection, curation, storage, management, retrieval, re-use, sharing, archiving, and access, appropriate for the data and discipline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concerned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396667"/>
            <a:ext cx="4397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https://www.st-andrews.ac.uk/staff/policy/research/researchdata/</a:t>
            </a:r>
            <a:r>
              <a:rPr lang="en-GB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7236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The Research Data Lifecycle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906001" y="1795432"/>
            <a:ext cx="1331995" cy="1331995"/>
          </a:xfrm>
          <a:custGeom>
            <a:avLst/>
            <a:gdLst>
              <a:gd name="connsiteX0" fmla="*/ 0 w 1331995"/>
              <a:gd name="connsiteY0" fmla="*/ 665998 h 1331995"/>
              <a:gd name="connsiteX1" fmla="*/ 665998 w 1331995"/>
              <a:gd name="connsiteY1" fmla="*/ 0 h 1331995"/>
              <a:gd name="connsiteX2" fmla="*/ 1331996 w 1331995"/>
              <a:gd name="connsiteY2" fmla="*/ 665998 h 1331995"/>
              <a:gd name="connsiteX3" fmla="*/ 665998 w 1331995"/>
              <a:gd name="connsiteY3" fmla="*/ 1331996 h 1331995"/>
              <a:gd name="connsiteX4" fmla="*/ 0 w 1331995"/>
              <a:gd name="connsiteY4" fmla="*/ 665998 h 133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995" h="1331995">
                <a:moveTo>
                  <a:pt x="0" y="665998"/>
                </a:moveTo>
                <a:cubicBezTo>
                  <a:pt x="0" y="298177"/>
                  <a:pt x="298177" y="0"/>
                  <a:pt x="665998" y="0"/>
                </a:cubicBezTo>
                <a:cubicBezTo>
                  <a:pt x="1033819" y="0"/>
                  <a:pt x="1331996" y="298177"/>
                  <a:pt x="1331996" y="665998"/>
                </a:cubicBezTo>
                <a:cubicBezTo>
                  <a:pt x="1331996" y="1033819"/>
                  <a:pt x="1033819" y="1331996"/>
                  <a:pt x="665998" y="1331996"/>
                </a:cubicBezTo>
                <a:cubicBezTo>
                  <a:pt x="298177" y="1331996"/>
                  <a:pt x="0" y="1033819"/>
                  <a:pt x="0" y="665998"/>
                </a:cubicBezTo>
                <a:close/>
              </a:path>
            </a:pathLst>
          </a:custGeom>
          <a:solidFill>
            <a:srgbClr val="CC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196" tIns="219196" rIns="219196" bIns="219196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dirty="0" smtClean="0">
                <a:solidFill>
                  <a:prstClr val="white"/>
                </a:solidFill>
              </a:rPr>
              <a:t>Plan</a:t>
            </a:r>
            <a:endParaRPr lang="en-GB" sz="1900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1800000">
            <a:off x="5231852" y="2714265"/>
            <a:ext cx="284046" cy="420256"/>
          </a:xfrm>
          <a:custGeom>
            <a:avLst/>
            <a:gdLst>
              <a:gd name="connsiteX0" fmla="*/ 0 w 284046"/>
              <a:gd name="connsiteY0" fmla="*/ 84051 h 420256"/>
              <a:gd name="connsiteX1" fmla="*/ 142023 w 284046"/>
              <a:gd name="connsiteY1" fmla="*/ 84051 h 420256"/>
              <a:gd name="connsiteX2" fmla="*/ 142023 w 284046"/>
              <a:gd name="connsiteY2" fmla="*/ 0 h 420256"/>
              <a:gd name="connsiteX3" fmla="*/ 284046 w 284046"/>
              <a:gd name="connsiteY3" fmla="*/ 210128 h 420256"/>
              <a:gd name="connsiteX4" fmla="*/ 142023 w 284046"/>
              <a:gd name="connsiteY4" fmla="*/ 420256 h 420256"/>
              <a:gd name="connsiteX5" fmla="*/ 142023 w 284046"/>
              <a:gd name="connsiteY5" fmla="*/ 336205 h 420256"/>
              <a:gd name="connsiteX6" fmla="*/ 0 w 284046"/>
              <a:gd name="connsiteY6" fmla="*/ 336205 h 420256"/>
              <a:gd name="connsiteX7" fmla="*/ 0 w 284046"/>
              <a:gd name="connsiteY7" fmla="*/ 84051 h 42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046" h="420256">
                <a:moveTo>
                  <a:pt x="0" y="84051"/>
                </a:moveTo>
                <a:lnTo>
                  <a:pt x="142023" y="84051"/>
                </a:lnTo>
                <a:lnTo>
                  <a:pt x="142023" y="0"/>
                </a:lnTo>
                <a:lnTo>
                  <a:pt x="284046" y="210128"/>
                </a:lnTo>
                <a:lnTo>
                  <a:pt x="142023" y="420256"/>
                </a:lnTo>
                <a:lnTo>
                  <a:pt x="142023" y="336205"/>
                </a:lnTo>
                <a:lnTo>
                  <a:pt x="0" y="336205"/>
                </a:lnTo>
                <a:lnTo>
                  <a:pt x="0" y="84051"/>
                </a:lnTo>
                <a:close/>
              </a:path>
            </a:pathLst>
          </a:custGeom>
          <a:solidFill>
            <a:srgbClr val="CC99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4051" rIns="85213" bIns="8405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523679" y="2729398"/>
            <a:ext cx="1331995" cy="1331995"/>
          </a:xfrm>
          <a:custGeom>
            <a:avLst/>
            <a:gdLst>
              <a:gd name="connsiteX0" fmla="*/ 0 w 1331995"/>
              <a:gd name="connsiteY0" fmla="*/ 665998 h 1331995"/>
              <a:gd name="connsiteX1" fmla="*/ 665998 w 1331995"/>
              <a:gd name="connsiteY1" fmla="*/ 0 h 1331995"/>
              <a:gd name="connsiteX2" fmla="*/ 1331996 w 1331995"/>
              <a:gd name="connsiteY2" fmla="*/ 665998 h 1331995"/>
              <a:gd name="connsiteX3" fmla="*/ 665998 w 1331995"/>
              <a:gd name="connsiteY3" fmla="*/ 1331996 h 1331995"/>
              <a:gd name="connsiteX4" fmla="*/ 0 w 1331995"/>
              <a:gd name="connsiteY4" fmla="*/ 665998 h 133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995" h="1331995">
                <a:moveTo>
                  <a:pt x="0" y="665998"/>
                </a:moveTo>
                <a:cubicBezTo>
                  <a:pt x="0" y="298177"/>
                  <a:pt x="298177" y="0"/>
                  <a:pt x="665998" y="0"/>
                </a:cubicBezTo>
                <a:cubicBezTo>
                  <a:pt x="1033819" y="0"/>
                  <a:pt x="1331996" y="298177"/>
                  <a:pt x="1331996" y="665998"/>
                </a:cubicBezTo>
                <a:cubicBezTo>
                  <a:pt x="1331996" y="1033819"/>
                  <a:pt x="1033819" y="1331996"/>
                  <a:pt x="665998" y="1331996"/>
                </a:cubicBezTo>
                <a:cubicBezTo>
                  <a:pt x="298177" y="1331996"/>
                  <a:pt x="0" y="1033819"/>
                  <a:pt x="0" y="66599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196" tIns="219196" rIns="219196" bIns="219196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dirty="0" smtClean="0">
                <a:solidFill>
                  <a:prstClr val="white"/>
                </a:solidFill>
              </a:rPr>
              <a:t>Create, collect, reuse</a:t>
            </a:r>
            <a:endParaRPr lang="en-GB" sz="1900" dirty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rot="5400000">
            <a:off x="6047653" y="4111195"/>
            <a:ext cx="284046" cy="420256"/>
          </a:xfrm>
          <a:custGeom>
            <a:avLst/>
            <a:gdLst>
              <a:gd name="connsiteX0" fmla="*/ 0 w 284046"/>
              <a:gd name="connsiteY0" fmla="*/ 84051 h 420256"/>
              <a:gd name="connsiteX1" fmla="*/ 142023 w 284046"/>
              <a:gd name="connsiteY1" fmla="*/ 84051 h 420256"/>
              <a:gd name="connsiteX2" fmla="*/ 142023 w 284046"/>
              <a:gd name="connsiteY2" fmla="*/ 0 h 420256"/>
              <a:gd name="connsiteX3" fmla="*/ 284046 w 284046"/>
              <a:gd name="connsiteY3" fmla="*/ 210128 h 420256"/>
              <a:gd name="connsiteX4" fmla="*/ 142023 w 284046"/>
              <a:gd name="connsiteY4" fmla="*/ 420256 h 420256"/>
              <a:gd name="connsiteX5" fmla="*/ 142023 w 284046"/>
              <a:gd name="connsiteY5" fmla="*/ 336205 h 420256"/>
              <a:gd name="connsiteX6" fmla="*/ 0 w 284046"/>
              <a:gd name="connsiteY6" fmla="*/ 336205 h 420256"/>
              <a:gd name="connsiteX7" fmla="*/ 0 w 284046"/>
              <a:gd name="connsiteY7" fmla="*/ 84051 h 42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046" h="420256">
                <a:moveTo>
                  <a:pt x="0" y="84051"/>
                </a:moveTo>
                <a:lnTo>
                  <a:pt x="142023" y="84051"/>
                </a:lnTo>
                <a:lnTo>
                  <a:pt x="142023" y="0"/>
                </a:lnTo>
                <a:lnTo>
                  <a:pt x="284046" y="210128"/>
                </a:lnTo>
                <a:lnTo>
                  <a:pt x="142023" y="420256"/>
                </a:lnTo>
                <a:lnTo>
                  <a:pt x="142023" y="336205"/>
                </a:lnTo>
                <a:lnTo>
                  <a:pt x="0" y="336205"/>
                </a:lnTo>
                <a:lnTo>
                  <a:pt x="0" y="840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4051" rIns="85214" bIns="84051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523679" y="4597331"/>
            <a:ext cx="1331995" cy="1331995"/>
          </a:xfrm>
          <a:custGeom>
            <a:avLst/>
            <a:gdLst>
              <a:gd name="connsiteX0" fmla="*/ 0 w 1331995"/>
              <a:gd name="connsiteY0" fmla="*/ 665998 h 1331995"/>
              <a:gd name="connsiteX1" fmla="*/ 665998 w 1331995"/>
              <a:gd name="connsiteY1" fmla="*/ 0 h 1331995"/>
              <a:gd name="connsiteX2" fmla="*/ 1331996 w 1331995"/>
              <a:gd name="connsiteY2" fmla="*/ 665998 h 1331995"/>
              <a:gd name="connsiteX3" fmla="*/ 665998 w 1331995"/>
              <a:gd name="connsiteY3" fmla="*/ 1331996 h 1331995"/>
              <a:gd name="connsiteX4" fmla="*/ 0 w 1331995"/>
              <a:gd name="connsiteY4" fmla="*/ 665998 h 133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995" h="1331995">
                <a:moveTo>
                  <a:pt x="0" y="665998"/>
                </a:moveTo>
                <a:cubicBezTo>
                  <a:pt x="0" y="298177"/>
                  <a:pt x="298177" y="0"/>
                  <a:pt x="665998" y="0"/>
                </a:cubicBezTo>
                <a:cubicBezTo>
                  <a:pt x="1033819" y="0"/>
                  <a:pt x="1331996" y="298177"/>
                  <a:pt x="1331996" y="665998"/>
                </a:cubicBezTo>
                <a:cubicBezTo>
                  <a:pt x="1331996" y="1033819"/>
                  <a:pt x="1033819" y="1331996"/>
                  <a:pt x="665998" y="1331996"/>
                </a:cubicBezTo>
                <a:cubicBezTo>
                  <a:pt x="298177" y="1331996"/>
                  <a:pt x="0" y="1033819"/>
                  <a:pt x="0" y="66599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196" tIns="219196" rIns="219196" bIns="219196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dirty="0" smtClean="0">
                <a:solidFill>
                  <a:prstClr val="white"/>
                </a:solidFill>
              </a:rPr>
              <a:t>Process, analyse, collate</a:t>
            </a:r>
            <a:endParaRPr lang="en-GB" sz="1900" dirty="0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rot="19800000">
            <a:off x="5245776" y="5516164"/>
            <a:ext cx="284046" cy="420257"/>
          </a:xfrm>
          <a:custGeom>
            <a:avLst/>
            <a:gdLst>
              <a:gd name="connsiteX0" fmla="*/ 0 w 284046"/>
              <a:gd name="connsiteY0" fmla="*/ 84051 h 420256"/>
              <a:gd name="connsiteX1" fmla="*/ 142023 w 284046"/>
              <a:gd name="connsiteY1" fmla="*/ 84051 h 420256"/>
              <a:gd name="connsiteX2" fmla="*/ 142023 w 284046"/>
              <a:gd name="connsiteY2" fmla="*/ 0 h 420256"/>
              <a:gd name="connsiteX3" fmla="*/ 284046 w 284046"/>
              <a:gd name="connsiteY3" fmla="*/ 210128 h 420256"/>
              <a:gd name="connsiteX4" fmla="*/ 142023 w 284046"/>
              <a:gd name="connsiteY4" fmla="*/ 420256 h 420256"/>
              <a:gd name="connsiteX5" fmla="*/ 142023 w 284046"/>
              <a:gd name="connsiteY5" fmla="*/ 336205 h 420256"/>
              <a:gd name="connsiteX6" fmla="*/ 0 w 284046"/>
              <a:gd name="connsiteY6" fmla="*/ 336205 h 420256"/>
              <a:gd name="connsiteX7" fmla="*/ 0 w 284046"/>
              <a:gd name="connsiteY7" fmla="*/ 84051 h 42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046" h="420256">
                <a:moveTo>
                  <a:pt x="284046" y="336205"/>
                </a:moveTo>
                <a:lnTo>
                  <a:pt x="142023" y="336205"/>
                </a:lnTo>
                <a:lnTo>
                  <a:pt x="142023" y="420256"/>
                </a:lnTo>
                <a:lnTo>
                  <a:pt x="0" y="210128"/>
                </a:lnTo>
                <a:lnTo>
                  <a:pt x="142023" y="0"/>
                </a:lnTo>
                <a:lnTo>
                  <a:pt x="142023" y="84051"/>
                </a:lnTo>
                <a:lnTo>
                  <a:pt x="284046" y="84051"/>
                </a:lnTo>
                <a:lnTo>
                  <a:pt x="284046" y="33620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213" tIns="84052" rIns="0" bIns="8405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906001" y="5531298"/>
            <a:ext cx="1331995" cy="1331995"/>
          </a:xfrm>
          <a:custGeom>
            <a:avLst/>
            <a:gdLst>
              <a:gd name="connsiteX0" fmla="*/ 0 w 1331995"/>
              <a:gd name="connsiteY0" fmla="*/ 665998 h 1331995"/>
              <a:gd name="connsiteX1" fmla="*/ 665998 w 1331995"/>
              <a:gd name="connsiteY1" fmla="*/ 0 h 1331995"/>
              <a:gd name="connsiteX2" fmla="*/ 1331996 w 1331995"/>
              <a:gd name="connsiteY2" fmla="*/ 665998 h 1331995"/>
              <a:gd name="connsiteX3" fmla="*/ 665998 w 1331995"/>
              <a:gd name="connsiteY3" fmla="*/ 1331996 h 1331995"/>
              <a:gd name="connsiteX4" fmla="*/ 0 w 1331995"/>
              <a:gd name="connsiteY4" fmla="*/ 665998 h 133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995" h="1331995">
                <a:moveTo>
                  <a:pt x="0" y="665998"/>
                </a:moveTo>
                <a:cubicBezTo>
                  <a:pt x="0" y="298177"/>
                  <a:pt x="298177" y="0"/>
                  <a:pt x="665998" y="0"/>
                </a:cubicBezTo>
                <a:cubicBezTo>
                  <a:pt x="1033819" y="0"/>
                  <a:pt x="1331996" y="298177"/>
                  <a:pt x="1331996" y="665998"/>
                </a:cubicBezTo>
                <a:cubicBezTo>
                  <a:pt x="1331996" y="1033819"/>
                  <a:pt x="1033819" y="1331996"/>
                  <a:pt x="665998" y="1331996"/>
                </a:cubicBezTo>
                <a:cubicBezTo>
                  <a:pt x="298177" y="1331996"/>
                  <a:pt x="0" y="1033819"/>
                  <a:pt x="0" y="66599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196" tIns="219196" rIns="219196" bIns="219196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dirty="0" smtClean="0">
                <a:solidFill>
                  <a:prstClr val="white"/>
                </a:solidFill>
              </a:rPr>
              <a:t>Preserve</a:t>
            </a:r>
            <a:endParaRPr lang="en-GB" sz="1900" dirty="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 rot="1800000">
            <a:off x="3628099" y="5524203"/>
            <a:ext cx="284047" cy="420257"/>
          </a:xfrm>
          <a:custGeom>
            <a:avLst/>
            <a:gdLst>
              <a:gd name="connsiteX0" fmla="*/ 0 w 284046"/>
              <a:gd name="connsiteY0" fmla="*/ 84051 h 420256"/>
              <a:gd name="connsiteX1" fmla="*/ 142023 w 284046"/>
              <a:gd name="connsiteY1" fmla="*/ 84051 h 420256"/>
              <a:gd name="connsiteX2" fmla="*/ 142023 w 284046"/>
              <a:gd name="connsiteY2" fmla="*/ 0 h 420256"/>
              <a:gd name="connsiteX3" fmla="*/ 284046 w 284046"/>
              <a:gd name="connsiteY3" fmla="*/ 210128 h 420256"/>
              <a:gd name="connsiteX4" fmla="*/ 142023 w 284046"/>
              <a:gd name="connsiteY4" fmla="*/ 420256 h 420256"/>
              <a:gd name="connsiteX5" fmla="*/ 142023 w 284046"/>
              <a:gd name="connsiteY5" fmla="*/ 336205 h 420256"/>
              <a:gd name="connsiteX6" fmla="*/ 0 w 284046"/>
              <a:gd name="connsiteY6" fmla="*/ 336205 h 420256"/>
              <a:gd name="connsiteX7" fmla="*/ 0 w 284046"/>
              <a:gd name="connsiteY7" fmla="*/ 84051 h 42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046" h="420256">
                <a:moveTo>
                  <a:pt x="284046" y="336205"/>
                </a:moveTo>
                <a:lnTo>
                  <a:pt x="142023" y="336205"/>
                </a:lnTo>
                <a:lnTo>
                  <a:pt x="142023" y="420256"/>
                </a:lnTo>
                <a:lnTo>
                  <a:pt x="0" y="210128"/>
                </a:lnTo>
                <a:lnTo>
                  <a:pt x="142023" y="0"/>
                </a:lnTo>
                <a:lnTo>
                  <a:pt x="142023" y="84051"/>
                </a:lnTo>
                <a:lnTo>
                  <a:pt x="284046" y="84051"/>
                </a:lnTo>
                <a:lnTo>
                  <a:pt x="284046" y="33620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214" tIns="84052" rIns="0" bIns="8405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288323" y="4597331"/>
            <a:ext cx="1331995" cy="1331995"/>
          </a:xfrm>
          <a:custGeom>
            <a:avLst/>
            <a:gdLst>
              <a:gd name="connsiteX0" fmla="*/ 0 w 1331995"/>
              <a:gd name="connsiteY0" fmla="*/ 665998 h 1331995"/>
              <a:gd name="connsiteX1" fmla="*/ 665998 w 1331995"/>
              <a:gd name="connsiteY1" fmla="*/ 0 h 1331995"/>
              <a:gd name="connsiteX2" fmla="*/ 1331996 w 1331995"/>
              <a:gd name="connsiteY2" fmla="*/ 665998 h 1331995"/>
              <a:gd name="connsiteX3" fmla="*/ 665998 w 1331995"/>
              <a:gd name="connsiteY3" fmla="*/ 1331996 h 1331995"/>
              <a:gd name="connsiteX4" fmla="*/ 0 w 1331995"/>
              <a:gd name="connsiteY4" fmla="*/ 665998 h 133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995" h="1331995">
                <a:moveTo>
                  <a:pt x="0" y="665998"/>
                </a:moveTo>
                <a:cubicBezTo>
                  <a:pt x="0" y="298177"/>
                  <a:pt x="298177" y="0"/>
                  <a:pt x="665998" y="0"/>
                </a:cubicBezTo>
                <a:cubicBezTo>
                  <a:pt x="1033819" y="0"/>
                  <a:pt x="1331996" y="298177"/>
                  <a:pt x="1331996" y="665998"/>
                </a:cubicBezTo>
                <a:cubicBezTo>
                  <a:pt x="1331996" y="1033819"/>
                  <a:pt x="1033819" y="1331996"/>
                  <a:pt x="665998" y="1331996"/>
                </a:cubicBezTo>
                <a:cubicBezTo>
                  <a:pt x="298177" y="1331996"/>
                  <a:pt x="0" y="1033819"/>
                  <a:pt x="0" y="66599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196" tIns="219196" rIns="219196" bIns="219196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dirty="0" smtClean="0">
                <a:solidFill>
                  <a:prstClr val="white"/>
                </a:solidFill>
              </a:rPr>
              <a:t>Share</a:t>
            </a:r>
            <a:endParaRPr lang="en-GB" sz="1900" dirty="0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16200000">
            <a:off x="2812298" y="4127273"/>
            <a:ext cx="284046" cy="420256"/>
          </a:xfrm>
          <a:custGeom>
            <a:avLst/>
            <a:gdLst>
              <a:gd name="connsiteX0" fmla="*/ 0 w 284046"/>
              <a:gd name="connsiteY0" fmla="*/ 84051 h 420256"/>
              <a:gd name="connsiteX1" fmla="*/ 142023 w 284046"/>
              <a:gd name="connsiteY1" fmla="*/ 84051 h 420256"/>
              <a:gd name="connsiteX2" fmla="*/ 142023 w 284046"/>
              <a:gd name="connsiteY2" fmla="*/ 0 h 420256"/>
              <a:gd name="connsiteX3" fmla="*/ 284046 w 284046"/>
              <a:gd name="connsiteY3" fmla="*/ 210128 h 420256"/>
              <a:gd name="connsiteX4" fmla="*/ 142023 w 284046"/>
              <a:gd name="connsiteY4" fmla="*/ 420256 h 420256"/>
              <a:gd name="connsiteX5" fmla="*/ 142023 w 284046"/>
              <a:gd name="connsiteY5" fmla="*/ 336205 h 420256"/>
              <a:gd name="connsiteX6" fmla="*/ 0 w 284046"/>
              <a:gd name="connsiteY6" fmla="*/ 336205 h 420256"/>
              <a:gd name="connsiteX7" fmla="*/ 0 w 284046"/>
              <a:gd name="connsiteY7" fmla="*/ 84051 h 42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046" h="420256">
                <a:moveTo>
                  <a:pt x="0" y="84051"/>
                </a:moveTo>
                <a:lnTo>
                  <a:pt x="142023" y="84051"/>
                </a:lnTo>
                <a:lnTo>
                  <a:pt x="142023" y="0"/>
                </a:lnTo>
                <a:lnTo>
                  <a:pt x="284046" y="210128"/>
                </a:lnTo>
                <a:lnTo>
                  <a:pt x="142023" y="420256"/>
                </a:lnTo>
                <a:lnTo>
                  <a:pt x="142023" y="336205"/>
                </a:lnTo>
                <a:lnTo>
                  <a:pt x="0" y="336205"/>
                </a:lnTo>
                <a:lnTo>
                  <a:pt x="0" y="840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4051" rIns="85214" bIns="84051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288323" y="2729398"/>
            <a:ext cx="1331995" cy="1331995"/>
          </a:xfrm>
          <a:custGeom>
            <a:avLst/>
            <a:gdLst>
              <a:gd name="connsiteX0" fmla="*/ 0 w 1331995"/>
              <a:gd name="connsiteY0" fmla="*/ 665998 h 1331995"/>
              <a:gd name="connsiteX1" fmla="*/ 665998 w 1331995"/>
              <a:gd name="connsiteY1" fmla="*/ 0 h 1331995"/>
              <a:gd name="connsiteX2" fmla="*/ 1331996 w 1331995"/>
              <a:gd name="connsiteY2" fmla="*/ 665998 h 1331995"/>
              <a:gd name="connsiteX3" fmla="*/ 665998 w 1331995"/>
              <a:gd name="connsiteY3" fmla="*/ 1331996 h 1331995"/>
              <a:gd name="connsiteX4" fmla="*/ 0 w 1331995"/>
              <a:gd name="connsiteY4" fmla="*/ 665998 h 133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995" h="1331995">
                <a:moveTo>
                  <a:pt x="0" y="665998"/>
                </a:moveTo>
                <a:cubicBezTo>
                  <a:pt x="0" y="298177"/>
                  <a:pt x="298177" y="0"/>
                  <a:pt x="665998" y="0"/>
                </a:cubicBezTo>
                <a:cubicBezTo>
                  <a:pt x="1033819" y="0"/>
                  <a:pt x="1331996" y="298177"/>
                  <a:pt x="1331996" y="665998"/>
                </a:cubicBezTo>
                <a:cubicBezTo>
                  <a:pt x="1331996" y="1033819"/>
                  <a:pt x="1033819" y="1331996"/>
                  <a:pt x="665998" y="1331996"/>
                </a:cubicBezTo>
                <a:cubicBezTo>
                  <a:pt x="298177" y="1331996"/>
                  <a:pt x="0" y="1033819"/>
                  <a:pt x="0" y="66599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196" tIns="219196" rIns="219196" bIns="219196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dirty="0" smtClean="0">
                <a:solidFill>
                  <a:prstClr val="white"/>
                </a:solidFill>
              </a:rPr>
              <a:t>Reuse</a:t>
            </a:r>
            <a:endParaRPr lang="en-GB" sz="1900" dirty="0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19800000">
            <a:off x="3614175" y="2722304"/>
            <a:ext cx="284046" cy="420256"/>
          </a:xfrm>
          <a:custGeom>
            <a:avLst/>
            <a:gdLst>
              <a:gd name="connsiteX0" fmla="*/ 0 w 284046"/>
              <a:gd name="connsiteY0" fmla="*/ 84051 h 420256"/>
              <a:gd name="connsiteX1" fmla="*/ 142023 w 284046"/>
              <a:gd name="connsiteY1" fmla="*/ 84051 h 420256"/>
              <a:gd name="connsiteX2" fmla="*/ 142023 w 284046"/>
              <a:gd name="connsiteY2" fmla="*/ 0 h 420256"/>
              <a:gd name="connsiteX3" fmla="*/ 284046 w 284046"/>
              <a:gd name="connsiteY3" fmla="*/ 210128 h 420256"/>
              <a:gd name="connsiteX4" fmla="*/ 142023 w 284046"/>
              <a:gd name="connsiteY4" fmla="*/ 420256 h 420256"/>
              <a:gd name="connsiteX5" fmla="*/ 142023 w 284046"/>
              <a:gd name="connsiteY5" fmla="*/ 336205 h 420256"/>
              <a:gd name="connsiteX6" fmla="*/ 0 w 284046"/>
              <a:gd name="connsiteY6" fmla="*/ 336205 h 420256"/>
              <a:gd name="connsiteX7" fmla="*/ 0 w 284046"/>
              <a:gd name="connsiteY7" fmla="*/ 84051 h 42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046" h="420256">
                <a:moveTo>
                  <a:pt x="0" y="84051"/>
                </a:moveTo>
                <a:lnTo>
                  <a:pt x="142023" y="84051"/>
                </a:lnTo>
                <a:lnTo>
                  <a:pt x="142023" y="0"/>
                </a:lnTo>
                <a:lnTo>
                  <a:pt x="284046" y="210128"/>
                </a:lnTo>
                <a:lnTo>
                  <a:pt x="142023" y="420256"/>
                </a:lnTo>
                <a:lnTo>
                  <a:pt x="142023" y="336205"/>
                </a:lnTo>
                <a:lnTo>
                  <a:pt x="0" y="336205"/>
                </a:lnTo>
                <a:lnTo>
                  <a:pt x="0" y="840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4051" rIns="85214" bIns="8405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15467" y="1916835"/>
            <a:ext cx="335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9966FF"/>
                </a:solidFill>
              </a:rPr>
              <a:t>File name conventions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9966FF"/>
                </a:solidFill>
              </a:rPr>
              <a:t>Folder structure</a:t>
            </a:r>
            <a:endParaRPr lang="en-GB" dirty="0">
              <a:solidFill>
                <a:srgbClr val="9966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5674" y="2774863"/>
            <a:ext cx="2119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Document methods, procedures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Describe variables and abbreviations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5674" y="4935406"/>
            <a:ext cx="2119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9900"/>
                </a:solidFill>
              </a:rPr>
              <a:t>Document 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9900"/>
                </a:solidFill>
              </a:rPr>
              <a:t>Describe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9900"/>
                </a:solidFill>
              </a:rPr>
              <a:t>Version control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6179" y="6098766"/>
            <a:ext cx="21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Back-up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Archive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4479424"/>
            <a:ext cx="2119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AD47">
                    <a:lumMod val="75000"/>
                  </a:srgbClr>
                </a:solidFill>
              </a:rPr>
              <a:t>Publish your data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AD47">
                    <a:lumMod val="75000"/>
                  </a:srgbClr>
                </a:solidFill>
              </a:rPr>
              <a:t>Increase visibility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AD47">
                    <a:lumMod val="75000"/>
                  </a:srgbClr>
                </a:solidFill>
              </a:rPr>
              <a:t>Satisfy funders’ requirements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58790" y="2776466"/>
            <a:ext cx="12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ED7D31">
                    <a:lumMod val="75000"/>
                  </a:srgbClr>
                </a:solidFill>
              </a:rPr>
              <a:t>Yourself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ED7D31">
                    <a:lumMod val="75000"/>
                  </a:srgbClr>
                </a:solidFill>
              </a:rPr>
              <a:t>Others</a:t>
            </a:r>
            <a:endParaRPr lang="en-GB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3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Plan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>
            <a:spLocks noChangeAspect="1"/>
          </p:cNvSpPr>
          <p:nvPr/>
        </p:nvSpPr>
        <p:spPr>
          <a:xfrm>
            <a:off x="1288648" y="1908008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  <a:solidFill>
            <a:srgbClr val="CC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 smtClean="0">
                <a:solidFill>
                  <a:prstClr val="white"/>
                </a:solidFill>
              </a:rPr>
              <a:t>Plan</a:t>
            </a:r>
            <a:endParaRPr lang="en-GB" sz="1100" b="1" dirty="0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 noChangeAspect="1"/>
          </p:cNvSpPr>
          <p:nvPr/>
        </p:nvSpPr>
        <p:spPr>
          <a:xfrm rot="1800000">
            <a:off x="1949713" y="2368065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  <a:solidFill>
            <a:srgbClr val="CC99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5" rIns="42607" bIns="4202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 noChangeAspect="1"/>
          </p:cNvSpPr>
          <p:nvPr/>
        </p:nvSpPr>
        <p:spPr>
          <a:xfrm>
            <a:off x="2097486" y="237499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 smtClean="0">
                <a:solidFill>
                  <a:prstClr val="white"/>
                </a:solidFill>
              </a:rPr>
              <a:t>Create</a:t>
            </a:r>
            <a:endParaRPr lang="en-GB" sz="1100" b="1" dirty="0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 noChangeAspect="1"/>
          </p:cNvSpPr>
          <p:nvPr/>
        </p:nvSpPr>
        <p:spPr>
          <a:xfrm rot="5400000">
            <a:off x="2354194" y="3064868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2025" rIns="42607" bIns="4202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 noChangeAspect="1"/>
          </p:cNvSpPr>
          <p:nvPr/>
        </p:nvSpPr>
        <p:spPr>
          <a:xfrm>
            <a:off x="2097486" y="3308957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 smtClean="0">
                <a:solidFill>
                  <a:prstClr val="white"/>
                </a:solidFill>
              </a:rPr>
              <a:t>Process</a:t>
            </a:r>
            <a:endParaRPr lang="en-GB" sz="1100" b="1" dirty="0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 noChangeAspect="1"/>
          </p:cNvSpPr>
          <p:nvPr/>
        </p:nvSpPr>
        <p:spPr>
          <a:xfrm rot="19800000">
            <a:off x="1959825" y="3766883"/>
            <a:ext cx="146283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6" tIns="42026" rIns="0" bIns="4202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 noChangeAspect="1"/>
          </p:cNvSpPr>
          <p:nvPr/>
        </p:nvSpPr>
        <p:spPr>
          <a:xfrm>
            <a:off x="1288648" y="377594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dirty="0" smtClean="0">
                <a:solidFill>
                  <a:prstClr val="white"/>
                </a:solidFill>
              </a:rPr>
              <a:t>Preserve</a:t>
            </a:r>
            <a:endParaRPr lang="en-GB" sz="900" b="1" dirty="0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 rot="1800000">
            <a:off x="1147836" y="3773033"/>
            <a:ext cx="146284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7" tIns="42027" rIns="0" bIns="4202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 noChangeAspect="1"/>
          </p:cNvSpPr>
          <p:nvPr/>
        </p:nvSpPr>
        <p:spPr>
          <a:xfrm>
            <a:off x="479809" y="3308957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 smtClean="0">
                <a:solidFill>
                  <a:prstClr val="white"/>
                </a:solidFill>
              </a:rPr>
              <a:t>Share</a:t>
            </a:r>
            <a:endParaRPr lang="en-GB" sz="1100" b="1" dirty="0">
              <a:solidFill>
                <a:prstClr val="white"/>
              </a:solidFill>
            </a:endParaRPr>
          </a:p>
        </p:txBody>
      </p:sp>
      <p:sp>
        <p:nvSpPr>
          <p:cNvPr id="28" name="Freeform 27"/>
          <p:cNvSpPr>
            <a:spLocks noChangeAspect="1"/>
          </p:cNvSpPr>
          <p:nvPr/>
        </p:nvSpPr>
        <p:spPr>
          <a:xfrm rot="16200000">
            <a:off x="742816" y="3068647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7" rIns="42608" bIns="4202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>
            <a:off x="479809" y="237499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 smtClean="0">
                <a:solidFill>
                  <a:prstClr val="white"/>
                </a:solidFill>
              </a:rPr>
              <a:t>Reuse</a:t>
            </a:r>
            <a:endParaRPr lang="en-GB" sz="1100" b="1" dirty="0">
              <a:solidFill>
                <a:prstClr val="white"/>
              </a:solidFill>
            </a:endParaRPr>
          </a:p>
        </p:txBody>
      </p:sp>
      <p:sp>
        <p:nvSpPr>
          <p:cNvPr id="30" name="Freeform 29"/>
          <p:cNvSpPr>
            <a:spLocks noChangeAspect="1"/>
          </p:cNvSpPr>
          <p:nvPr/>
        </p:nvSpPr>
        <p:spPr>
          <a:xfrm rot="19800000">
            <a:off x="1144024" y="2369955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6" rIns="42607" bIns="4202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13238" y="2083343"/>
            <a:ext cx="55780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58ED5"/>
                </a:solidFill>
              </a:rPr>
              <a:t>Data management plan </a:t>
            </a:r>
            <a:endParaRPr lang="en-GB" sz="2000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Document providing information about the data created/used during a research project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What data will be collected/created/used?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In what file format will the data be created?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What data volume is expected?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How are they going to be stored, backed-up and preserved?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When and how will the data be shared?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981682"/>
            <a:ext cx="823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58ED5"/>
                </a:solidFill>
              </a:rPr>
              <a:t>A DMP is often </a:t>
            </a:r>
            <a:r>
              <a:rPr lang="en-GB" dirty="0" smtClean="0">
                <a:solidFill>
                  <a:srgbClr val="558ED5"/>
                </a:solidFill>
              </a:rPr>
              <a:t>a funders’ requirement but it is a </a:t>
            </a:r>
            <a:r>
              <a:rPr lang="en-GB" b="1" dirty="0" smtClean="0">
                <a:solidFill>
                  <a:srgbClr val="558ED5"/>
                </a:solidFill>
              </a:rPr>
              <a:t>useful </a:t>
            </a:r>
            <a:r>
              <a:rPr lang="en-GB" dirty="0" smtClean="0">
                <a:solidFill>
                  <a:srgbClr val="558ED5"/>
                </a:solidFill>
              </a:rPr>
              <a:t>document </a:t>
            </a:r>
            <a:r>
              <a:rPr lang="en-GB" b="1" dirty="0" smtClean="0">
                <a:solidFill>
                  <a:srgbClr val="558ED5"/>
                </a:solidFill>
              </a:rPr>
              <a:t>for every project </a:t>
            </a:r>
            <a:r>
              <a:rPr lang="en-GB" dirty="0" smtClean="0">
                <a:solidFill>
                  <a:srgbClr val="558ED5"/>
                </a:solidFill>
              </a:rPr>
              <a:t>as it helps planning ahead </a:t>
            </a:r>
            <a:r>
              <a:rPr lang="en-GB" b="1" dirty="0" smtClean="0">
                <a:solidFill>
                  <a:srgbClr val="558ED5"/>
                </a:solidFill>
              </a:rPr>
              <a:t>and it can save time and costs</a:t>
            </a:r>
            <a:r>
              <a:rPr lang="en-GB" dirty="0" smtClean="0">
                <a:solidFill>
                  <a:srgbClr val="558ED5"/>
                </a:solidFill>
              </a:rPr>
              <a:t>. </a:t>
            </a:r>
            <a:endParaRPr lang="en-GB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DMPonline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>
            <a:spLocks noChangeAspect="1"/>
          </p:cNvSpPr>
          <p:nvPr/>
        </p:nvSpPr>
        <p:spPr>
          <a:xfrm>
            <a:off x="1288648" y="1908008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  <a:solidFill>
            <a:srgbClr val="CC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 smtClean="0">
                <a:solidFill>
                  <a:prstClr val="white"/>
                </a:solidFill>
              </a:rPr>
              <a:t>Plan</a:t>
            </a:r>
            <a:endParaRPr lang="en-GB" sz="1100" b="1" dirty="0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 noChangeAspect="1"/>
          </p:cNvSpPr>
          <p:nvPr/>
        </p:nvSpPr>
        <p:spPr>
          <a:xfrm rot="1800000">
            <a:off x="1949713" y="2368065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  <a:solidFill>
            <a:srgbClr val="CC99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5" rIns="42607" bIns="4202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 noChangeAspect="1"/>
          </p:cNvSpPr>
          <p:nvPr/>
        </p:nvSpPr>
        <p:spPr>
          <a:xfrm>
            <a:off x="2097486" y="237499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 smtClean="0">
                <a:solidFill>
                  <a:prstClr val="white"/>
                </a:solidFill>
              </a:rPr>
              <a:t>Create</a:t>
            </a:r>
            <a:endParaRPr lang="en-GB" sz="1100" b="1" dirty="0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 noChangeAspect="1"/>
          </p:cNvSpPr>
          <p:nvPr/>
        </p:nvSpPr>
        <p:spPr>
          <a:xfrm rot="5400000">
            <a:off x="2354194" y="3064868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2025" rIns="42607" bIns="4202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 noChangeAspect="1"/>
          </p:cNvSpPr>
          <p:nvPr/>
        </p:nvSpPr>
        <p:spPr>
          <a:xfrm>
            <a:off x="2097486" y="3308957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 smtClean="0">
                <a:solidFill>
                  <a:prstClr val="white"/>
                </a:solidFill>
              </a:rPr>
              <a:t>Process</a:t>
            </a:r>
            <a:endParaRPr lang="en-GB" sz="1100" b="1" dirty="0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 noChangeAspect="1"/>
          </p:cNvSpPr>
          <p:nvPr/>
        </p:nvSpPr>
        <p:spPr>
          <a:xfrm rot="19800000">
            <a:off x="1959825" y="3766883"/>
            <a:ext cx="146283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6" tIns="42026" rIns="0" bIns="4202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 noChangeAspect="1"/>
          </p:cNvSpPr>
          <p:nvPr/>
        </p:nvSpPr>
        <p:spPr>
          <a:xfrm>
            <a:off x="1288648" y="377594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dirty="0" smtClean="0">
                <a:solidFill>
                  <a:prstClr val="white"/>
                </a:solidFill>
              </a:rPr>
              <a:t>Preserve</a:t>
            </a:r>
            <a:endParaRPr lang="en-GB" sz="900" b="1" dirty="0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 rot="1800000">
            <a:off x="1147836" y="3773033"/>
            <a:ext cx="146284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7" tIns="42027" rIns="0" bIns="4202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 noChangeAspect="1"/>
          </p:cNvSpPr>
          <p:nvPr/>
        </p:nvSpPr>
        <p:spPr>
          <a:xfrm>
            <a:off x="479809" y="3308957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 smtClean="0">
                <a:solidFill>
                  <a:prstClr val="white"/>
                </a:solidFill>
              </a:rPr>
              <a:t>Share</a:t>
            </a:r>
            <a:endParaRPr lang="en-GB" sz="1100" b="1" dirty="0">
              <a:solidFill>
                <a:prstClr val="white"/>
              </a:solidFill>
            </a:endParaRPr>
          </a:p>
        </p:txBody>
      </p:sp>
      <p:sp>
        <p:nvSpPr>
          <p:cNvPr id="28" name="Freeform 27"/>
          <p:cNvSpPr>
            <a:spLocks noChangeAspect="1"/>
          </p:cNvSpPr>
          <p:nvPr/>
        </p:nvSpPr>
        <p:spPr>
          <a:xfrm rot="16200000">
            <a:off x="742816" y="3068647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7" rIns="42608" bIns="4202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>
            <a:off x="479809" y="237499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 smtClean="0">
                <a:solidFill>
                  <a:prstClr val="white"/>
                </a:solidFill>
              </a:rPr>
              <a:t>Reuse</a:t>
            </a:r>
            <a:endParaRPr lang="en-GB" sz="1100" b="1" dirty="0">
              <a:solidFill>
                <a:prstClr val="white"/>
              </a:solidFill>
            </a:endParaRPr>
          </a:p>
        </p:txBody>
      </p:sp>
      <p:sp>
        <p:nvSpPr>
          <p:cNvPr id="30" name="Freeform 29"/>
          <p:cNvSpPr>
            <a:spLocks noChangeAspect="1"/>
          </p:cNvSpPr>
          <p:nvPr/>
        </p:nvSpPr>
        <p:spPr>
          <a:xfrm rot="19800000">
            <a:off x="1144024" y="2369955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6" rIns="42607" bIns="4202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73181" y="2224653"/>
            <a:ext cx="284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https://dmponline.dcc.ac.uk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933" t="6716" r="12276" b="47998"/>
          <a:stretch/>
        </p:blipFill>
        <p:spPr>
          <a:xfrm>
            <a:off x="2853726" y="2937815"/>
            <a:ext cx="6249329" cy="28331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r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tandar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standar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standar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1477</Words>
  <Application>Microsoft Office PowerPoint</Application>
  <PresentationFormat>On-screen Show (4:3)</PresentationFormat>
  <Paragraphs>298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Courier New</vt:lpstr>
      <vt:lpstr>Palatino</vt:lpstr>
      <vt:lpstr>Wingdings</vt:lpstr>
      <vt:lpstr>Title slide</vt:lpstr>
      <vt:lpstr>standard slide</vt:lpstr>
      <vt:lpstr>1_standard slide</vt:lpstr>
      <vt:lpstr>2_standard slide</vt:lpstr>
      <vt:lpstr>3_standard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Andrews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Chemitry_PGR_induction</dc:title>
  <dc:creator>Federica Fina</dc:creator>
  <cp:keywords>Chemistry, Induction, PGR</cp:keywords>
  <cp:lastModifiedBy>Federica Fina</cp:lastModifiedBy>
  <cp:revision>250</cp:revision>
  <cp:lastPrinted>2017-10-04T08:29:29Z</cp:lastPrinted>
  <dcterms:created xsi:type="dcterms:W3CDTF">2011-01-25T16:56:57Z</dcterms:created>
  <dcterms:modified xsi:type="dcterms:W3CDTF">2018-04-25T08:46:20Z</dcterms:modified>
  <cp:category>PGR talks</cp:category>
</cp:coreProperties>
</file>